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768" r:id="rId1"/>
    <p:sldMasterId id="2147483781" r:id="rId2"/>
    <p:sldMasterId id="2147483742" r:id="rId3"/>
    <p:sldMasterId id="2147483755" r:id="rId4"/>
  </p:sldMasterIdLst>
  <p:notesMasterIdLst>
    <p:notesMasterId r:id="rId23"/>
  </p:notesMasterIdLst>
  <p:handoutMasterIdLst>
    <p:handoutMasterId r:id="rId24"/>
  </p:handoutMasterIdLst>
  <p:sldIdLst>
    <p:sldId id="256" r:id="rId5"/>
    <p:sldId id="266" r:id="rId6"/>
    <p:sldId id="283" r:id="rId7"/>
    <p:sldId id="282" r:id="rId8"/>
    <p:sldId id="297" r:id="rId9"/>
    <p:sldId id="257" r:id="rId10"/>
    <p:sldId id="271" r:id="rId11"/>
    <p:sldId id="291" r:id="rId12"/>
    <p:sldId id="298" r:id="rId13"/>
    <p:sldId id="284" r:id="rId14"/>
    <p:sldId id="292" r:id="rId15"/>
    <p:sldId id="300" r:id="rId16"/>
    <p:sldId id="299" r:id="rId17"/>
    <p:sldId id="295" r:id="rId18"/>
    <p:sldId id="301" r:id="rId19"/>
    <p:sldId id="296" r:id="rId20"/>
    <p:sldId id="289" r:id="rId21"/>
    <p:sldId id="267" r:id="rId2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541BB7A-D63B-9045-83A2-D5A31F57E39C}">
          <p14:sldIdLst>
            <p14:sldId id="256"/>
            <p14:sldId id="266"/>
            <p14:sldId id="283"/>
            <p14:sldId id="282"/>
          </p14:sldIdLst>
        </p14:section>
        <p14:section name="ENERGY" id="{D2C4C7AA-B996-3D42-AECD-31E419EA4C9A}">
          <p14:sldIdLst>
            <p14:sldId id="297"/>
            <p14:sldId id="257"/>
            <p14:sldId id="271"/>
            <p14:sldId id="291"/>
          </p14:sldIdLst>
        </p14:section>
        <p14:section name="FOOD" id="{F963928D-457F-A04D-BEBD-83330FDC084C}">
          <p14:sldIdLst>
            <p14:sldId id="298"/>
            <p14:sldId id="284"/>
            <p14:sldId id="292"/>
            <p14:sldId id="300"/>
          </p14:sldIdLst>
        </p14:section>
        <p14:section name="FINANCE" id="{2918F44C-0D7F-2141-88BC-BC7D00509091}">
          <p14:sldIdLst>
            <p14:sldId id="299"/>
            <p14:sldId id="295"/>
            <p14:sldId id="301"/>
          </p14:sldIdLst>
        </p14:section>
        <p14:section name="Conclusion" id="{9A4EC9A7-26EE-B14A-89EE-8A43990310B4}">
          <p14:sldIdLst>
            <p14:sldId id="296"/>
            <p14:sldId id="289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FCF"/>
    <a:srgbClr val="006600"/>
    <a:srgbClr val="003300"/>
    <a:srgbClr val="00FF33"/>
    <a:srgbClr val="00FF00"/>
    <a:srgbClr val="33CC33"/>
    <a:srgbClr val="33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淡色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淡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淡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83532" autoAdjust="0"/>
  </p:normalViewPr>
  <p:slideViewPr>
    <p:cSldViewPr snapToObjects="1">
      <p:cViewPr varScale="1">
        <p:scale>
          <a:sx n="70" d="100"/>
          <a:sy n="70" d="100"/>
        </p:scale>
        <p:origin x="-22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saki:Documents:&#9733;&#12424;&#12367;&#20351;&#12358;:JAT-DIESEL:&#12513;&#12452;&#12474;&#12511;&#12523;:maize%20mill%20research_201503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saki:Documents:&#9733;&#12424;&#12367;&#20351;&#12358;:JAT-DIESEL:JAT-DIESEL%20sale:2015_02:JAT-DIESEL%20sales_201504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500"/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Summary!$A$2:$A$9</c:f>
              <c:strCache>
                <c:ptCount val="8"/>
                <c:pt idx="0">
                  <c:v>Ancuabe</c:v>
                </c:pt>
                <c:pt idx="1">
                  <c:v>Meluco</c:v>
                </c:pt>
                <c:pt idx="2">
                  <c:v>Macomia</c:v>
                </c:pt>
                <c:pt idx="3">
                  <c:v>Quissanga</c:v>
                </c:pt>
                <c:pt idx="4">
                  <c:v>Montepuez</c:v>
                </c:pt>
                <c:pt idx="5">
                  <c:v>Muidumbe</c:v>
                </c:pt>
                <c:pt idx="6">
                  <c:v>Balama</c:v>
                </c:pt>
                <c:pt idx="7">
                  <c:v>Chiure</c:v>
                </c:pt>
              </c:strCache>
            </c:strRef>
          </c:cat>
          <c:val>
            <c:numRef>
              <c:f>Summary!$B$2:$B$9</c:f>
              <c:numCache>
                <c:formatCode>General</c:formatCode>
                <c:ptCount val="8"/>
                <c:pt idx="0">
                  <c:v>37.0</c:v>
                </c:pt>
                <c:pt idx="1">
                  <c:v>18.0</c:v>
                </c:pt>
                <c:pt idx="2">
                  <c:v>36.0</c:v>
                </c:pt>
                <c:pt idx="3">
                  <c:v>23.0</c:v>
                </c:pt>
                <c:pt idx="4">
                  <c:v>77.0</c:v>
                </c:pt>
                <c:pt idx="5">
                  <c:v>30.0</c:v>
                </c:pt>
                <c:pt idx="6">
                  <c:v>77.0</c:v>
                </c:pt>
                <c:pt idx="7">
                  <c:v>33.0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dLbls>
            <c:txPr>
              <a:bodyPr/>
              <a:lstStyle/>
              <a:p>
                <a:pPr>
                  <a:defRPr b="1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Summary!$AB$5:$AB$20</c:f>
              <c:numCache>
                <c:formatCode>yyyy/mm</c:formatCode>
                <c:ptCount val="16"/>
                <c:pt idx="0">
                  <c:v>41609.0</c:v>
                </c:pt>
                <c:pt idx="1">
                  <c:v>41640.0</c:v>
                </c:pt>
                <c:pt idx="2">
                  <c:v>41671.0</c:v>
                </c:pt>
                <c:pt idx="3">
                  <c:v>41699.0</c:v>
                </c:pt>
                <c:pt idx="4">
                  <c:v>41730.0</c:v>
                </c:pt>
                <c:pt idx="5">
                  <c:v>41760.0</c:v>
                </c:pt>
                <c:pt idx="6">
                  <c:v>41791.0</c:v>
                </c:pt>
                <c:pt idx="7">
                  <c:v>41821.0</c:v>
                </c:pt>
                <c:pt idx="8">
                  <c:v>41852.0</c:v>
                </c:pt>
                <c:pt idx="9">
                  <c:v>41883.0</c:v>
                </c:pt>
                <c:pt idx="10">
                  <c:v>41913.0</c:v>
                </c:pt>
                <c:pt idx="11">
                  <c:v>41944.0</c:v>
                </c:pt>
                <c:pt idx="12">
                  <c:v>41975.0</c:v>
                </c:pt>
                <c:pt idx="13">
                  <c:v>42005.0</c:v>
                </c:pt>
                <c:pt idx="14">
                  <c:v>42037.0</c:v>
                </c:pt>
                <c:pt idx="15">
                  <c:v>42069.0</c:v>
                </c:pt>
              </c:numCache>
            </c:numRef>
          </c:cat>
          <c:val>
            <c:numRef>
              <c:f>Summary!$AD$5:$AD$20</c:f>
              <c:numCache>
                <c:formatCode>#,##0</c:formatCode>
                <c:ptCount val="16"/>
                <c:pt idx="0">
                  <c:v>200.0</c:v>
                </c:pt>
                <c:pt idx="1">
                  <c:v>350.0</c:v>
                </c:pt>
                <c:pt idx="2">
                  <c:v>520.0</c:v>
                </c:pt>
                <c:pt idx="3">
                  <c:v>300.0</c:v>
                </c:pt>
                <c:pt idx="4">
                  <c:v>1660.0</c:v>
                </c:pt>
                <c:pt idx="5">
                  <c:v>5925.0</c:v>
                </c:pt>
                <c:pt idx="6">
                  <c:v>5212.0</c:v>
                </c:pt>
                <c:pt idx="7">
                  <c:v>9845.0</c:v>
                </c:pt>
                <c:pt idx="8">
                  <c:v>12340.0</c:v>
                </c:pt>
                <c:pt idx="9">
                  <c:v>10380.0</c:v>
                </c:pt>
                <c:pt idx="10">
                  <c:v>14270.0</c:v>
                </c:pt>
                <c:pt idx="11">
                  <c:v>9520.0</c:v>
                </c:pt>
                <c:pt idx="12">
                  <c:v>8355.0</c:v>
                </c:pt>
                <c:pt idx="13">
                  <c:v>7640.0</c:v>
                </c:pt>
                <c:pt idx="14">
                  <c:v>5920.0</c:v>
                </c:pt>
                <c:pt idx="15">
                  <c:v>3855.0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dropLines/>
        <c:marker val="1"/>
        <c:smooth val="0"/>
        <c:axId val="-2117515432"/>
        <c:axId val="-2117190936"/>
      </c:lineChart>
      <c:dateAx>
        <c:axId val="-2117515432"/>
        <c:scaling>
          <c:orientation val="minMax"/>
        </c:scaling>
        <c:delete val="0"/>
        <c:axPos val="b"/>
        <c:numFmt formatCode="yyyy/mm" sourceLinked="1"/>
        <c:majorTickMark val="out"/>
        <c:minorTickMark val="none"/>
        <c:tickLblPos val="nextTo"/>
        <c:crossAx val="-2117190936"/>
        <c:crosses val="autoZero"/>
        <c:auto val="1"/>
        <c:lblOffset val="100"/>
        <c:baseTimeUnit val="months"/>
      </c:dateAx>
      <c:valAx>
        <c:axId val="-211719093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-211751543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Calibri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1B99A-25AC-044D-993B-04F9C29540E8}" type="datetimeFigureOut">
              <a:rPr kumimoji="1" lang="ja-JP" altLang="en-US" smtClean="0">
                <a:latin typeface="Calibri"/>
              </a:rPr>
              <a:t>15/04/20</a:t>
            </a:fld>
            <a:endParaRPr kumimoji="1" lang="ja-JP" altLang="en-US" dirty="0">
              <a:latin typeface="Calibri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Calibri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54552-9AC0-A648-B24F-5D043BC0C805}" type="slidenum">
              <a:rPr kumimoji="1" lang="ja-JP" altLang="en-US" smtClean="0">
                <a:latin typeface="Calibri"/>
              </a:rPr>
              <a:t>‹#›</a:t>
            </a:fld>
            <a:endParaRPr kumimoji="1" lang="ja-JP" alt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88969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/>
              </a:defRPr>
            </a:lvl1pPr>
          </a:lstStyle>
          <a:p>
            <a:fld id="{E89616BB-D04D-0944-95B5-D8A547F609AF}" type="datetimeFigureOut">
              <a:rPr lang="ja-JP" altLang="en-US" smtClean="0"/>
              <a:pPr/>
              <a:t>15/04/20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pt-PT" dirty="0" smtClean="0"/>
              <a:t>マスター テキストの書式設定</a:t>
            </a:r>
          </a:p>
          <a:p>
            <a:pPr lvl="1"/>
            <a:r>
              <a:rPr kumimoji="1" lang="ja-JP" altLang="pt-PT" dirty="0" smtClean="0"/>
              <a:t>第 </a:t>
            </a:r>
            <a:r>
              <a:rPr kumimoji="1" lang="pt-PT" altLang="ja-JP" dirty="0" smtClean="0"/>
              <a:t>2 </a:t>
            </a:r>
            <a:r>
              <a:rPr kumimoji="1" lang="ja-JP" altLang="pt-PT" dirty="0" smtClean="0"/>
              <a:t>レベル</a:t>
            </a:r>
          </a:p>
          <a:p>
            <a:pPr lvl="2"/>
            <a:r>
              <a:rPr kumimoji="1" lang="ja-JP" altLang="pt-PT" dirty="0" smtClean="0"/>
              <a:t>第 </a:t>
            </a:r>
            <a:r>
              <a:rPr kumimoji="1" lang="pt-PT" altLang="ja-JP" dirty="0" smtClean="0"/>
              <a:t>3 </a:t>
            </a:r>
            <a:r>
              <a:rPr kumimoji="1" lang="ja-JP" altLang="pt-PT" dirty="0" smtClean="0"/>
              <a:t>レベル</a:t>
            </a:r>
          </a:p>
          <a:p>
            <a:pPr lvl="3"/>
            <a:r>
              <a:rPr kumimoji="1" lang="ja-JP" altLang="pt-PT" dirty="0" smtClean="0"/>
              <a:t>第 </a:t>
            </a:r>
            <a:r>
              <a:rPr kumimoji="1" lang="pt-PT" altLang="ja-JP" dirty="0" smtClean="0"/>
              <a:t>4 </a:t>
            </a:r>
            <a:r>
              <a:rPr kumimoji="1" lang="ja-JP" altLang="pt-PT" dirty="0" smtClean="0"/>
              <a:t>レベル</a:t>
            </a:r>
          </a:p>
          <a:p>
            <a:pPr lvl="4"/>
            <a:r>
              <a:rPr kumimoji="1" lang="ja-JP" altLang="pt-PT" dirty="0" smtClean="0"/>
              <a:t>第 </a:t>
            </a:r>
            <a:r>
              <a:rPr kumimoji="1" lang="pt-PT" altLang="ja-JP" dirty="0" smtClean="0"/>
              <a:t>5 </a:t>
            </a:r>
            <a:r>
              <a:rPr kumimoji="1" lang="ja-JP" altLang="pt-PT" dirty="0" smtClean="0"/>
              <a:t>レベル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/>
              </a:defRPr>
            </a:lvl1pPr>
          </a:lstStyle>
          <a:p>
            <a:fld id="{ABB8CA27-7757-A14F-B256-739F3C58A95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8374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Calibri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Calibri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Calibri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Calibri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Calibri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8CA27-7757-A14F-B256-739F3C58A950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8328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8CA27-7757-A14F-B256-739F3C58A950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534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031B6F-A88B-734E-B35E-5885DA25917B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893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750271-0FB1-EE4B-B1EE-84CCB692DEE2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45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509E72-E1A2-F646-8BFE-6A2BE3DA49E3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0185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9194A-C1FD-E14F-8628-9B6E66797800}" type="datetime1">
              <a:rPr lang="ja-JP" altLang="en-US" smtClean="0"/>
              <a:t>15/04/20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6385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103B37-39B4-E44F-9063-684493D1A6BB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6936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19C1CA-957B-8D40-B200-64C82C989E21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0137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80AAA0-1974-F146-98B3-05F52A6B343D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0775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85D1E1-DC77-0446-9FE1-8AF0CBA6E5FA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1860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79FBD-E369-B44E-AFA0-A9BEE5FC2399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9963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7944C6-ABAD-A942-AD24-335C7B0E4490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8759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DBAFCB-FB7C-324D-815B-C8172C211D47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462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D495FE-7C1A-874A-85B1-A6A89EFEAADA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5341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F1F702-F64A-9840-A16A-CB90E5944A54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7335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94382C-D970-BE45-B502-1636D8AA6C9C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107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800D49-076E-F343-9F62-8F67B8CC9FE2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17026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A79C45-CBA8-5E45-9D47-73EED0614CB9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2614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3B638B-CB5E-494D-ADFF-CC4FCE5BEBE9}" type="datetime1">
              <a:rPr lang="ja-JP" altLang="en-US" smtClean="0"/>
              <a:t>15/04/20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27032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D091C51-67A4-544A-B37C-5EE745303353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63466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3D75E-B1B9-4349-B3A2-0A41C19291EC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3353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8FA70D-7C5E-4247-91BB-BDFE0855F89C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95742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ABD8-48A0-EB44-850D-E0B074D893DC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4302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629433-F3FF-8F49-AA67-0B2C82522008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453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06ED2-9D3E-4143-B0F5-8835DD4C1E39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66625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4EC802-C044-654F-BBC4-9FBE826B16EF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03706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0B5DE5-E181-3F43-B06A-A0FD6F383FE2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08305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51054D4-CB91-6E42-8087-D9F1DB913DDD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87570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B75BD-253F-A948-9D3D-40A7E9B0CE9F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91331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CEC43E-39E0-964A-AC5E-2B16E4E00E91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6277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9B5B01-F59F-7342-9474-F8DA8174DE6E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19025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307E9-8F05-264C-83E0-A90975D35AA3}" type="datetime1">
              <a:rPr lang="ja-JP" altLang="en-US" smtClean="0"/>
              <a:t>15/04/20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8039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C7BD73-45BC-484D-8DFE-77C75E0AC14E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00705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00FCBF-CD69-0B4A-A242-87CC9D177E45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7939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345FED-6956-0F4D-96EC-916AA2AE6C47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159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7FEA9A-C7E5-8341-9EC5-F85614CE8113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84763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B6432-EC5A-C44E-B077-3A22312BE3FD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60822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706717-EBEE-0940-BBD6-B671C12BD4F9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03539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4F0721-97AA-7B4A-8DA6-50C34DA3C9B3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80848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8509E4-33A8-C24E-958C-FEA215FA8B23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23731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DAAEFF2-2F6E-A74C-9FE1-4A4903A65057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88781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415A75-4E0D-AE44-B459-C33404BBB1F7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41188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E4BDF1-6193-A946-B236-7C071CED3EC1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7273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D1222CD-65D2-2543-A0A9-50D1F505ECBD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5079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85025A-4D0D-3543-A33A-0EA13DA4BA92}" type="datetime1">
              <a:rPr lang="ja-JP" altLang="en-US" smtClean="0"/>
              <a:t>15/04/20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067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553270-965C-D84C-A056-B779972C53AE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108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A4CD33-E99B-6F4C-8975-6257546F29EA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21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8F8DE0-3E18-4B4B-8453-30634D8B7C83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611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0CFAED-E286-FD41-906C-B3E9ACDD6F39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667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F2CD6-5CC5-F841-A142-0080DCFEC9F3}" type="datetime1">
              <a:rPr kumimoji="1" lang="ja-JP" altLang="en-US" smtClean="0"/>
              <a:t>15/04/20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87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 noChangeAspect="1"/>
          </p:cNvSpPr>
          <p:nvPr>
            <p:ph type="title"/>
          </p:nvPr>
        </p:nvSpPr>
        <p:spPr>
          <a:xfrm>
            <a:off x="1015355" y="308366"/>
            <a:ext cx="7113290" cy="9879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440" y="6356350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42" y="188640"/>
            <a:ext cx="626774" cy="85055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図 8" descr="adm_logo.jp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188640"/>
            <a:ext cx="879598" cy="85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78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 noChangeAspect="1"/>
          </p:cNvSpPr>
          <p:nvPr>
            <p:ph type="title"/>
          </p:nvPr>
        </p:nvSpPr>
        <p:spPr>
          <a:xfrm>
            <a:off x="1015355" y="308366"/>
            <a:ext cx="7113290" cy="9879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440" y="6356350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42" y="343376"/>
            <a:ext cx="626774" cy="85055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図 8" descr="adm_logo.jp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46201"/>
            <a:ext cx="879598" cy="85055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 userDrawn="1"/>
        </p:nvSpPr>
        <p:spPr>
          <a:xfrm>
            <a:off x="323528" y="35332"/>
            <a:ext cx="94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ENERGY</a:t>
            </a:r>
            <a:endParaRPr kumimoji="1" lang="ja-JP" altLang="en-US" sz="1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26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 noChangeAspect="1"/>
          </p:cNvSpPr>
          <p:nvPr>
            <p:ph type="title"/>
          </p:nvPr>
        </p:nvSpPr>
        <p:spPr>
          <a:xfrm>
            <a:off x="1015355" y="308366"/>
            <a:ext cx="7113290" cy="9879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440" y="6356350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42" y="343376"/>
            <a:ext cx="626774" cy="85055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図 8" descr="adm_logo.jp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46201"/>
            <a:ext cx="879598" cy="85055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 userDrawn="1"/>
        </p:nvSpPr>
        <p:spPr>
          <a:xfrm>
            <a:off x="449208" y="35332"/>
            <a:ext cx="738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008000"/>
                </a:solidFill>
              </a:rPr>
              <a:t>FOOD</a:t>
            </a:r>
            <a:endParaRPr kumimoji="1" lang="ja-JP" altLang="en-US" sz="18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24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 noChangeAspect="1"/>
          </p:cNvSpPr>
          <p:nvPr>
            <p:ph type="title"/>
          </p:nvPr>
        </p:nvSpPr>
        <p:spPr>
          <a:xfrm>
            <a:off x="1015355" y="308366"/>
            <a:ext cx="7113290" cy="9879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440" y="6356350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9901-F5EB-7445-BFA0-5D1B2FC2C3D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42" y="343376"/>
            <a:ext cx="626774" cy="85055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図 8" descr="adm_logo.jp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46201"/>
            <a:ext cx="879598" cy="85055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 userDrawn="1"/>
        </p:nvSpPr>
        <p:spPr>
          <a:xfrm>
            <a:off x="243383" y="35332"/>
            <a:ext cx="10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0000FF"/>
                </a:solidFill>
              </a:rPr>
              <a:t>FINANCE</a:t>
            </a:r>
            <a:endParaRPr kumimoji="1" lang="ja-JP" altLang="en-US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1" Type="http://schemas.openxmlformats.org/officeDocument/2006/relationships/slideLayout" Target="../slideLayouts/slideLayout38.xml"/><Relationship Id="rId2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emf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image" Target="../media/image21.JPG"/><Relationship Id="rId8" Type="http://schemas.openxmlformats.org/officeDocument/2006/relationships/image" Target="../media/image22.png"/><Relationship Id="rId9" Type="http://schemas.openxmlformats.org/officeDocument/2006/relationships/image" Target="../media/image23.gif"/><Relationship Id="rId10" Type="http://schemas.openxmlformats.org/officeDocument/2006/relationships/image" Target="../media/image24.jpg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chart" Target="../charts/chart1.xml"/><Relationship Id="rId6" Type="http://schemas.openxmlformats.org/officeDocument/2006/relationships/chart" Target="../charts/chart2.xml"/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IMG_85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129033"/>
            <a:ext cx="6663153" cy="444557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17640"/>
            <a:ext cx="9144000" cy="1111393"/>
          </a:xfrm>
          <a:prstGeom prst="rect">
            <a:avLst/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>
            <a:defPPr>
              <a:defRPr lang="ja-JP"/>
            </a:defPPr>
            <a:lvl1pPr algn="ctr">
              <a:defRPr sz="2000" b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PT" altLang="ja-JP" sz="2600" dirty="0" smtClean="0">
                <a:latin typeface="Calibri"/>
                <a:ea typeface="メイリオ"/>
                <a:cs typeface="Calibri"/>
              </a:rPr>
              <a:t>Nippon </a:t>
            </a:r>
            <a:r>
              <a:rPr lang="pt-PT" altLang="ja-JP" sz="2600" dirty="0" err="1" smtClean="0">
                <a:latin typeface="Calibri"/>
                <a:ea typeface="メイリオ"/>
                <a:cs typeface="Calibri"/>
              </a:rPr>
              <a:t>Biodiese</a:t>
            </a:r>
            <a:r>
              <a:rPr lang="pt-PT" altLang="ja-JP" sz="2600" dirty="0" smtClean="0">
                <a:latin typeface="Calibri"/>
                <a:ea typeface="メイリオ"/>
                <a:cs typeface="Calibri"/>
              </a:rPr>
              <a:t> </a:t>
            </a:r>
            <a:r>
              <a:rPr lang="pt-PT" altLang="ja-JP" sz="2600" dirty="0" err="1" smtClean="0">
                <a:latin typeface="Calibri"/>
                <a:ea typeface="メイリオ"/>
                <a:cs typeface="Calibri"/>
              </a:rPr>
              <a:t>Fuel</a:t>
            </a:r>
            <a:r>
              <a:rPr lang="pt-PT" altLang="ja-JP" sz="2600" dirty="0" smtClean="0">
                <a:latin typeface="Calibri"/>
                <a:ea typeface="メイリオ"/>
                <a:cs typeface="Calibri"/>
              </a:rPr>
              <a:t> </a:t>
            </a:r>
            <a:r>
              <a:rPr lang="pt-PT" altLang="ja-JP" sz="2600" dirty="0" err="1" smtClean="0">
                <a:latin typeface="Calibri"/>
                <a:ea typeface="メイリオ"/>
                <a:cs typeface="Calibri"/>
              </a:rPr>
              <a:t>Co</a:t>
            </a:r>
            <a:r>
              <a:rPr lang="pt-PT" altLang="ja-JP" sz="2600" dirty="0" smtClean="0">
                <a:latin typeface="Calibri"/>
                <a:ea typeface="メイリオ"/>
                <a:cs typeface="Calibri"/>
              </a:rPr>
              <a:t>.</a:t>
            </a:r>
            <a:endParaRPr lang="pt-PT" altLang="ja-JP" sz="2600" dirty="0">
              <a:latin typeface="Calibri"/>
              <a:ea typeface="メイリオ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pt-PT" altLang="ja-JP" sz="2600" dirty="0" smtClean="0">
                <a:latin typeface="Calibri"/>
                <a:ea typeface="メイリオ"/>
                <a:cs typeface="Calibri"/>
              </a:rPr>
              <a:t> Cabo </a:t>
            </a:r>
            <a:r>
              <a:rPr lang="pt-PT" altLang="ja-JP" sz="2600" dirty="0">
                <a:latin typeface="Calibri"/>
                <a:ea typeface="メイリオ"/>
                <a:cs typeface="Calibri"/>
              </a:rPr>
              <a:t>Delgado</a:t>
            </a:r>
            <a:endParaRPr lang="ja-JP" altLang="en-US" sz="2600" dirty="0">
              <a:latin typeface="Calibri"/>
              <a:ea typeface="メイリオ"/>
              <a:cs typeface="Calibri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 bwMode="auto">
          <a:xfrm>
            <a:off x="0" y="5574606"/>
            <a:ext cx="9144000" cy="1383585"/>
          </a:xfrm>
          <a:prstGeom prst="rect">
            <a:avLst/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1200"/>
              </a:spcAft>
            </a:pPr>
            <a:r>
              <a:rPr lang="en-US" altLang="ja-JP" sz="2000" b="1" dirty="0" smtClean="0">
                <a:solidFill>
                  <a:srgbClr val="FFFFFF"/>
                </a:solidFill>
                <a:latin typeface="Calibri"/>
                <a:cs typeface="Calibri"/>
              </a:rPr>
              <a:t>Local Production &amp; Consumption model </a:t>
            </a:r>
          </a:p>
          <a:p>
            <a:pPr algn="ctr" eaLnBrk="1" hangingPunct="1">
              <a:spcAft>
                <a:spcPts val="1200"/>
              </a:spcAft>
            </a:pPr>
            <a:r>
              <a:rPr lang="en-US" altLang="ja-JP" sz="2000" b="1" dirty="0" smtClean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</a:p>
          <a:p>
            <a:pPr algn="ctr" eaLnBrk="1" hangingPunct="1">
              <a:spcAft>
                <a:spcPts val="1200"/>
              </a:spcAft>
            </a:pPr>
            <a:r>
              <a:rPr lang="en-US" altLang="ja-JP" sz="2000" b="1" dirty="0" smtClean="0">
                <a:solidFill>
                  <a:srgbClr val="FFFFFF"/>
                </a:solidFill>
                <a:latin typeface="Calibri"/>
                <a:cs typeface="Calibri"/>
              </a:rPr>
              <a:t>Energy, Food and Finance in Mozambique</a:t>
            </a:r>
          </a:p>
        </p:txBody>
      </p:sp>
      <p:pic>
        <p:nvPicPr>
          <p:cNvPr id="8" name="図 7" descr="ADM ロゴ極小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0924" y="6023549"/>
            <a:ext cx="841192" cy="816810"/>
          </a:xfrm>
          <a:prstGeom prst="rect">
            <a:avLst/>
          </a:prstGeom>
        </p:spPr>
      </p:pic>
      <p:pic>
        <p:nvPicPr>
          <p:cNvPr id="10" name="図 9" descr="IMG_139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070" y="3868411"/>
            <a:ext cx="2563298" cy="1706195"/>
          </a:xfrm>
          <a:prstGeom prst="rect">
            <a:avLst/>
          </a:prstGeom>
        </p:spPr>
      </p:pic>
      <p:pic>
        <p:nvPicPr>
          <p:cNvPr id="11" name="図 10" descr="野菜プロジェクト 女性が多い 12名女性 5名男性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9070" y="1129034"/>
            <a:ext cx="2545659" cy="1534782"/>
          </a:xfrm>
          <a:prstGeom prst="rect">
            <a:avLst/>
          </a:prstGeom>
        </p:spPr>
      </p:pic>
      <p:pic>
        <p:nvPicPr>
          <p:cNvPr id="12" name="図 11" descr="IMG_0315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9070" y="2650922"/>
            <a:ext cx="2582792" cy="1388903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975265"/>
            <a:ext cx="636683" cy="863999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19459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図形グループ 36"/>
          <p:cNvGrpSpPr/>
          <p:nvPr/>
        </p:nvGrpSpPr>
        <p:grpSpPr>
          <a:xfrm>
            <a:off x="107504" y="4437112"/>
            <a:ext cx="8280001" cy="361207"/>
            <a:chOff x="-3922806" y="3951080"/>
            <a:chExt cx="7527270" cy="433208"/>
          </a:xfrm>
        </p:grpSpPr>
        <p:sp>
          <p:nvSpPr>
            <p:cNvPr id="38" name="正方形/長方形 37"/>
            <p:cNvSpPr/>
            <p:nvPr/>
          </p:nvSpPr>
          <p:spPr>
            <a:xfrm>
              <a:off x="-3922805" y="3951080"/>
              <a:ext cx="7527269" cy="43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ホームベース 38"/>
            <p:cNvSpPr/>
            <p:nvPr/>
          </p:nvSpPr>
          <p:spPr>
            <a:xfrm>
              <a:off x="-3922806" y="3951080"/>
              <a:ext cx="621817" cy="433208"/>
            </a:xfrm>
            <a:prstGeom prst="homePlat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図形グループ 30"/>
          <p:cNvGrpSpPr/>
          <p:nvPr/>
        </p:nvGrpSpPr>
        <p:grpSpPr>
          <a:xfrm>
            <a:off x="107504" y="1267593"/>
            <a:ext cx="8280000" cy="361207"/>
            <a:chOff x="-3922806" y="3951080"/>
            <a:chExt cx="3796359" cy="433208"/>
          </a:xfrm>
        </p:grpSpPr>
        <p:sp>
          <p:nvSpPr>
            <p:cNvPr id="32" name="正方形/長方形 31"/>
            <p:cNvSpPr/>
            <p:nvPr/>
          </p:nvSpPr>
          <p:spPr>
            <a:xfrm>
              <a:off x="-3922805" y="3951080"/>
              <a:ext cx="3796358" cy="43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ホームベース 32"/>
            <p:cNvSpPr/>
            <p:nvPr/>
          </p:nvSpPr>
          <p:spPr>
            <a:xfrm>
              <a:off x="-3922806" y="3951080"/>
              <a:ext cx="288032" cy="433208"/>
            </a:xfrm>
            <a:prstGeom prst="homePlat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5355" y="-27384"/>
            <a:ext cx="7113290" cy="987956"/>
          </a:xfrm>
        </p:spPr>
        <p:txBody>
          <a:bodyPr>
            <a:noAutofit/>
          </a:bodyPr>
          <a:lstStyle/>
          <a:p>
            <a:r>
              <a:rPr lang="en-US" altLang="ja-JP" sz="3000" dirty="0">
                <a:solidFill>
                  <a:srgbClr val="006600"/>
                </a:solidFill>
                <a:cs typeface="Calibri"/>
              </a:rPr>
              <a:t>7</a:t>
            </a:r>
            <a:r>
              <a:rPr lang="en-US" altLang="ja-JP" sz="3000" dirty="0" smtClean="0">
                <a:solidFill>
                  <a:srgbClr val="006600"/>
                </a:solidFill>
                <a:cs typeface="Calibri"/>
              </a:rPr>
              <a:t>.</a:t>
            </a:r>
            <a:r>
              <a:rPr lang="en-US" altLang="ja-JP" dirty="0" smtClean="0">
                <a:solidFill>
                  <a:srgbClr val="262626"/>
                </a:solidFill>
                <a:cs typeface="Calibri"/>
              </a:rPr>
              <a:t> </a:t>
            </a:r>
            <a:r>
              <a:rPr lang="en-US" altLang="ja-JP" sz="2500" dirty="0" smtClean="0">
                <a:solidFill>
                  <a:srgbClr val="008000"/>
                </a:solidFill>
                <a:cs typeface="Calibri"/>
              </a:rPr>
              <a:t>Act.1</a:t>
            </a:r>
            <a:r>
              <a:rPr lang="en-US" altLang="ja-JP" sz="2500" dirty="0" smtClean="0">
                <a:cs typeface="Calibri"/>
              </a:rPr>
              <a:t>: Commercialization of seed cake of Jatropha</a:t>
            </a:r>
            <a:endParaRPr kumimoji="1" lang="en-US" altLang="ja-JP" sz="2500" dirty="0">
              <a:solidFill>
                <a:srgbClr val="262626"/>
              </a:solidFill>
              <a:cs typeface="Calibri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en-US" altLang="ja-JP" smtClean="0"/>
              <a:pPr/>
              <a:t>9</a:t>
            </a:fld>
            <a:endParaRPr lang="en-US" altLang="ja-JP"/>
          </a:p>
        </p:txBody>
      </p:sp>
      <p:grpSp>
        <p:nvGrpSpPr>
          <p:cNvPr id="11" name="図形グループ 10"/>
          <p:cNvGrpSpPr/>
          <p:nvPr/>
        </p:nvGrpSpPr>
        <p:grpSpPr>
          <a:xfrm>
            <a:off x="170414" y="1196752"/>
            <a:ext cx="8754046" cy="432048"/>
            <a:chOff x="170414" y="908720"/>
            <a:chExt cx="8754046" cy="432048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755576" y="908720"/>
              <a:ext cx="8168884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sz="2200" u="sng" dirty="0" smtClean="0">
                  <a:solidFill>
                    <a:schemeClr val="tx1"/>
                  </a:solidFill>
                  <a:latin typeface="Calibri"/>
                </a:rPr>
                <a:t>Production of organic fertilizer made from Jatropha seed cake</a:t>
              </a:r>
              <a:endParaRPr kumimoji="1" lang="en-US" altLang="ja-JP" sz="2200" u="sng" dirty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70414" y="94065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chemeClr val="bg1"/>
                  </a:solidFill>
                </a:rPr>
                <a:t>➊</a:t>
              </a:r>
              <a:endParaRPr kumimoji="1" lang="en-US" altLang="ja-JP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図形グループ 13"/>
          <p:cNvGrpSpPr/>
          <p:nvPr/>
        </p:nvGrpSpPr>
        <p:grpSpPr>
          <a:xfrm>
            <a:off x="179585" y="4365104"/>
            <a:ext cx="5760567" cy="432048"/>
            <a:chOff x="-20509" y="4020878"/>
            <a:chExt cx="5760567" cy="432048"/>
          </a:xfrm>
        </p:grpSpPr>
        <p:sp>
          <p:nvSpPr>
            <p:cNvPr id="7" name="テキスト ボックス 6"/>
            <p:cNvSpPr txBox="1"/>
            <p:nvPr/>
          </p:nvSpPr>
          <p:spPr>
            <a:xfrm>
              <a:off x="579580" y="4020878"/>
              <a:ext cx="5160478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2400" b="1">
                  <a:solidFill>
                    <a:srgbClr val="006600"/>
                  </a:solidFill>
                  <a:latin typeface="Calibri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ja-JP" sz="2200" b="0" u="sng" dirty="0" smtClean="0">
                  <a:solidFill>
                    <a:srgbClr val="000000"/>
                  </a:solidFill>
                </a:rPr>
                <a:t>Market of organic fertilizer </a:t>
              </a:r>
              <a:endParaRPr lang="en-US" altLang="ja-JP" sz="2200" b="0" u="sng" dirty="0">
                <a:solidFill>
                  <a:srgbClr val="000000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-20509" y="405281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FFFF"/>
                  </a:solidFill>
                </a:rPr>
                <a:t>➋</a:t>
              </a:r>
              <a:endParaRPr kumimoji="1" lang="en-US" altLang="ja-JP" sz="20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3" name="図 2" descr="IMG_54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763950"/>
            <a:ext cx="3583294" cy="2385130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テキスト ボックス 3"/>
          <p:cNvSpPr txBox="1"/>
          <p:nvPr/>
        </p:nvSpPr>
        <p:spPr>
          <a:xfrm>
            <a:off x="3798965" y="1628800"/>
            <a:ext cx="49494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We are in the experimental phase organic fertilizer production using Jatropha seed cake</a:t>
            </a:r>
            <a:endParaRPr lang="en-US" altLang="ja-JP" sz="1900" dirty="0" smtClean="0">
              <a:solidFill>
                <a:srgbClr val="00660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438430"/>
              </p:ext>
            </p:extLst>
          </p:nvPr>
        </p:nvGraphicFramePr>
        <p:xfrm>
          <a:off x="3851920" y="2348880"/>
          <a:ext cx="5191102" cy="183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120"/>
                <a:gridCol w="1152128"/>
                <a:gridCol w="1008112"/>
                <a:gridCol w="936104"/>
                <a:gridCol w="1014638"/>
              </a:tblGrid>
              <a:tr h="720080">
                <a:tc>
                  <a:txBody>
                    <a:bodyPr/>
                    <a:lstStyle/>
                    <a:p>
                      <a:endParaRPr kumimoji="1" lang="en-US" altLang="ja-JP" noProof="0" dirty="0">
                        <a:solidFill>
                          <a:srgbClr val="00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noProof="0" dirty="0" smtClean="0">
                          <a:solidFill>
                            <a:srgbClr val="006600"/>
                          </a:solidFill>
                        </a:rPr>
                        <a:t>Jatropha seed cake</a:t>
                      </a:r>
                      <a:endParaRPr kumimoji="1" lang="en-US" altLang="ja-JP" noProof="0" dirty="0">
                        <a:solidFill>
                          <a:srgbClr val="00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noProof="0" dirty="0" smtClean="0">
                          <a:solidFill>
                            <a:srgbClr val="006600"/>
                          </a:solidFill>
                        </a:rPr>
                        <a:t>Rice bran</a:t>
                      </a:r>
                      <a:endParaRPr kumimoji="1" lang="en-US" altLang="ja-JP" noProof="0" dirty="0">
                        <a:solidFill>
                          <a:srgbClr val="00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800" kern="1200" noProof="0" dirty="0" smtClean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Cow manure</a:t>
                      </a:r>
                      <a:endParaRPr kumimoji="1" lang="en-US" altLang="ja-JP" sz="1800" kern="1200" noProof="0" dirty="0" smtClean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sz="1800" kern="1200" noProof="0" dirty="0" smtClean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Chicken manure</a:t>
                      </a:r>
                      <a:endParaRPr kumimoji="1" lang="en-US" altLang="ja-JP" sz="1800" kern="1200" noProof="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noProof="0" dirty="0" smtClean="0"/>
                        <a:t>1</a:t>
                      </a:r>
                      <a:r>
                        <a:rPr kumimoji="1" lang="en-US" altLang="ja-JP" b="1" baseline="30000" noProof="0" dirty="0" smtClean="0"/>
                        <a:t>st</a:t>
                      </a:r>
                      <a:r>
                        <a:rPr kumimoji="1" lang="en-US" altLang="ja-JP" b="1" baseline="0" noProof="0" dirty="0" smtClean="0"/>
                        <a:t> type</a:t>
                      </a:r>
                      <a:endParaRPr kumimoji="1" lang="en-US" altLang="ja-JP" b="1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250kg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70kg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20kg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-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noProof="0" dirty="0" smtClean="0"/>
                        <a:t>2</a:t>
                      </a:r>
                      <a:r>
                        <a:rPr kumimoji="1" lang="en-US" altLang="ja-JP" b="1" baseline="30000" noProof="0" dirty="0" smtClean="0"/>
                        <a:t>nd</a:t>
                      </a:r>
                      <a:r>
                        <a:rPr kumimoji="1" lang="en-US" altLang="ja-JP" b="1" baseline="0" noProof="0" dirty="0" smtClean="0"/>
                        <a:t> type</a:t>
                      </a:r>
                      <a:endParaRPr kumimoji="1" lang="en-US" altLang="ja-JP" b="1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250kg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70kg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20kg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noProof="0" dirty="0" smtClean="0"/>
                        <a:t>3</a:t>
                      </a:r>
                      <a:r>
                        <a:rPr kumimoji="1" lang="en-US" altLang="ja-JP" b="1" baseline="30000" noProof="0" dirty="0" smtClean="0"/>
                        <a:t>rd</a:t>
                      </a:r>
                      <a:r>
                        <a:rPr kumimoji="1" lang="en-US" altLang="ja-JP" b="1" baseline="0" noProof="0" dirty="0" smtClean="0"/>
                        <a:t> type</a:t>
                      </a:r>
                      <a:endParaRPr kumimoji="1" lang="en-US" altLang="ja-JP" b="1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250kg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dirty="0" smtClean="0"/>
                        <a:t>70kg</a:t>
                      </a:r>
                      <a:endParaRPr kumimoji="1" lang="en-US" altLang="ja-JP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smtClean="0"/>
                        <a:t>-</a:t>
                      </a:r>
                      <a:endParaRPr kumimoji="1" lang="en-US" altLang="ja-JP" noProof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noProof="0" dirty="0" smtClean="0"/>
                        <a:t>-</a:t>
                      </a:r>
                      <a:endParaRPr kumimoji="1" lang="en-US" altLang="ja-JP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07506" y="4982398"/>
            <a:ext cx="4564217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charset="2"/>
              <a:buChar char="ü"/>
            </a:pPr>
            <a:r>
              <a:rPr lang="en-US" altLang="ja-JP" sz="2000" b="1" dirty="0" smtClean="0">
                <a:solidFill>
                  <a:srgbClr val="006600"/>
                </a:solidFill>
              </a:rPr>
              <a:t>Price </a:t>
            </a:r>
            <a:r>
              <a:rPr lang="en-US" altLang="ja-JP" sz="2000" b="1" dirty="0">
                <a:solidFill>
                  <a:srgbClr val="006600"/>
                </a:solidFill>
              </a:rPr>
              <a:t>of NPK fertilizer in Pemba </a:t>
            </a:r>
          </a:p>
          <a:p>
            <a:pPr>
              <a:spcAft>
                <a:spcPts val="600"/>
              </a:spcAft>
            </a:pPr>
            <a:r>
              <a:rPr lang="en-US" altLang="ja-JP" sz="2000" b="1" dirty="0">
                <a:solidFill>
                  <a:srgbClr val="006600"/>
                </a:solidFill>
              </a:rPr>
              <a:t> </a:t>
            </a:r>
            <a:r>
              <a:rPr lang="en-US" altLang="ja-JP" sz="2000" b="1" dirty="0" smtClean="0">
                <a:solidFill>
                  <a:srgbClr val="006600"/>
                </a:solidFill>
              </a:rPr>
              <a:t>     </a:t>
            </a:r>
            <a:r>
              <a:rPr lang="en-US" altLang="ja-JP" sz="2400" b="1" dirty="0" smtClean="0">
                <a:solidFill>
                  <a:schemeClr val="accent6">
                    <a:lumMod val="75000"/>
                  </a:schemeClr>
                </a:solidFill>
              </a:rPr>
              <a:t>52</a:t>
            </a:r>
            <a:r>
              <a:rPr lang="en-US" altLang="ja-JP" sz="1400" b="1" dirty="0" smtClean="0"/>
              <a:t>Mts</a:t>
            </a:r>
            <a:r>
              <a:rPr lang="en-US" altLang="ja-JP" sz="2000" b="1" dirty="0" smtClean="0"/>
              <a:t>/</a:t>
            </a:r>
            <a:r>
              <a:rPr lang="en-US" altLang="ja-JP" sz="1400" b="1" dirty="0" smtClean="0"/>
              <a:t>kg</a:t>
            </a:r>
            <a:r>
              <a:rPr lang="en-US" altLang="ja-JP" sz="2000" b="1" dirty="0" smtClean="0"/>
              <a:t> (</a:t>
            </a:r>
            <a:r>
              <a:rPr lang="en-US" altLang="ja-JP" sz="2000" b="1" dirty="0" err="1" smtClean="0"/>
              <a:t>inc.</a:t>
            </a:r>
            <a:r>
              <a:rPr lang="en-US" altLang="ja-JP" sz="2000" b="1" dirty="0" smtClean="0"/>
              <a:t> </a:t>
            </a:r>
            <a:r>
              <a:rPr lang="en-US" altLang="ja-JP" sz="2000" b="1" dirty="0" smtClean="0"/>
              <a:t>transportation </a:t>
            </a:r>
            <a:r>
              <a:rPr lang="en-US" altLang="ja-JP" sz="2000" b="1" dirty="0" smtClean="0"/>
              <a:t>costs)</a:t>
            </a:r>
          </a:p>
          <a:p>
            <a:pPr marL="342900" indent="-342900">
              <a:spcAft>
                <a:spcPts val="600"/>
              </a:spcAft>
              <a:buFont typeface="Wingdings" charset="2"/>
              <a:buChar char="ü"/>
            </a:pPr>
            <a:r>
              <a:rPr lang="en-US" altLang="ja-JP" sz="2000" b="1" dirty="0" smtClean="0">
                <a:solidFill>
                  <a:srgbClr val="006600"/>
                </a:solidFill>
              </a:rPr>
              <a:t>Price of fertilizer made from Jatropha </a:t>
            </a:r>
          </a:p>
          <a:p>
            <a:pPr>
              <a:spcAft>
                <a:spcPts val="600"/>
              </a:spcAft>
            </a:pPr>
            <a:r>
              <a:rPr lang="en-US" altLang="ja-JP" sz="2000" b="1" dirty="0" smtClean="0">
                <a:solidFill>
                  <a:srgbClr val="006600"/>
                </a:solidFill>
              </a:rPr>
              <a:t>      </a:t>
            </a:r>
            <a:r>
              <a:rPr lang="en-US" altLang="ja-JP" sz="2400" b="1" dirty="0" smtClean="0">
                <a:solidFill>
                  <a:srgbClr val="E46C0A"/>
                </a:solidFill>
              </a:rPr>
              <a:t>10</a:t>
            </a:r>
            <a:r>
              <a:rPr lang="en-US" altLang="ja-JP" sz="1400" b="1" dirty="0" smtClean="0"/>
              <a:t>Mts</a:t>
            </a:r>
            <a:r>
              <a:rPr lang="en-US" altLang="ja-JP" sz="2000" b="1" dirty="0" smtClean="0"/>
              <a:t>/</a:t>
            </a:r>
            <a:r>
              <a:rPr lang="en-US" altLang="ja-JP" sz="1400" b="1" dirty="0" smtClean="0"/>
              <a:t>kg</a:t>
            </a:r>
            <a:endParaRPr lang="en-US" altLang="ja-JP" sz="1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99911" y="5157192"/>
            <a:ext cx="46365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Potential clients</a:t>
            </a:r>
          </a:p>
          <a:p>
            <a:pPr marL="914400" lvl="1" indent="-457200">
              <a:buAutoNum type="arabicPeriod"/>
            </a:pPr>
            <a:r>
              <a:rPr lang="en-US" altLang="ja-JP" sz="2000" dirty="0" smtClean="0"/>
              <a:t>Farmers</a:t>
            </a:r>
          </a:p>
          <a:p>
            <a:pPr marL="914400" lvl="1" indent="-457200">
              <a:buAutoNum type="arabicPeriod"/>
            </a:pPr>
            <a:r>
              <a:rPr lang="en-US" altLang="ja-JP" sz="2000" dirty="0" smtClean="0"/>
              <a:t>Agricultural company (cotton and cashew nuts)</a:t>
            </a:r>
          </a:p>
          <a:p>
            <a:pPr marL="914400" lvl="1" indent="-457200">
              <a:buAutoNum type="arabicPeriod"/>
            </a:pPr>
            <a:r>
              <a:rPr lang="en-US" altLang="ja-JP" sz="2000" dirty="0" smtClean="0"/>
              <a:t>Agricultural NGOs</a:t>
            </a:r>
            <a:endParaRPr kumimoji="1" lang="en-US" altLang="ja-JP" sz="2000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27984" y="4797152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accent6">
                    <a:lumMod val="75000"/>
                  </a:schemeClr>
                </a:solidFill>
              </a:rPr>
              <a:t>☞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There is possibility of a market</a:t>
            </a:r>
            <a:r>
              <a:rPr lang="en-US" altLang="ja-JP" sz="2400" b="1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kumimoji="1" lang="en-US" altLang="ja-JP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07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15355" y="64780"/>
            <a:ext cx="7113290" cy="9879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>
                <a:solidFill>
                  <a:srgbClr val="006600"/>
                </a:solidFill>
                <a:cs typeface="Calibri"/>
              </a:rPr>
              <a:t>8</a:t>
            </a:r>
            <a:r>
              <a:rPr lang="en-US" altLang="ja-JP" sz="3200" dirty="0" smtClean="0">
                <a:solidFill>
                  <a:srgbClr val="006600"/>
                </a:solidFill>
                <a:cs typeface="Calibri"/>
              </a:rPr>
              <a:t>.</a:t>
            </a:r>
            <a:r>
              <a:rPr lang="en-US" altLang="ja-JP" sz="4800" dirty="0" smtClean="0">
                <a:solidFill>
                  <a:srgbClr val="262626"/>
                </a:solidFill>
                <a:cs typeface="Calibri"/>
              </a:rPr>
              <a:t> </a:t>
            </a:r>
            <a:r>
              <a:rPr lang="en-US" altLang="ja-JP" sz="2800" dirty="0" smtClean="0">
                <a:solidFill>
                  <a:srgbClr val="008000"/>
                </a:solidFill>
                <a:cs typeface="Calibri"/>
              </a:rPr>
              <a:t>Act</a:t>
            </a:r>
            <a:r>
              <a:rPr lang="en-US" altLang="ja-JP" sz="2800" dirty="0" smtClean="0">
                <a:solidFill>
                  <a:srgbClr val="008000"/>
                </a:solidFill>
                <a:cs typeface="Calibri"/>
              </a:rPr>
              <a:t>.2</a:t>
            </a:r>
            <a:r>
              <a:rPr lang="en-US" altLang="ja-JP" sz="2800" dirty="0" smtClean="0">
                <a:cs typeface="Calibri"/>
              </a:rPr>
              <a:t>: </a:t>
            </a:r>
            <a:r>
              <a:rPr lang="en-US" altLang="ja-JP" sz="2800" dirty="0" smtClean="0">
                <a:cs typeface="Calibri"/>
              </a:rPr>
              <a:t>Commercialization of Local Rice</a:t>
            </a:r>
            <a:endParaRPr lang="en-US" altLang="ja-JP" sz="2800" dirty="0">
              <a:solidFill>
                <a:srgbClr val="262626"/>
              </a:solidFill>
              <a:cs typeface="Calibri"/>
            </a:endParaRPr>
          </a:p>
        </p:txBody>
      </p:sp>
      <p:pic>
        <p:nvPicPr>
          <p:cNvPr id="6" name="図 5" descr="DSCN078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2495999" cy="1871999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右矢印 6"/>
          <p:cNvSpPr/>
          <p:nvPr/>
        </p:nvSpPr>
        <p:spPr>
          <a:xfrm>
            <a:off x="108088" y="1271695"/>
            <a:ext cx="9000416" cy="717145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84112" y="1412776"/>
            <a:ext cx="3243872" cy="432000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r>
              <a:rPr lang="en-US" altLang="ja-JP" b="1" dirty="0" smtClean="0"/>
              <a:t>Technical assistance for farmers</a:t>
            </a:r>
            <a:endParaRPr lang="en-US" altLang="ja-JP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13802" y="1412776"/>
            <a:ext cx="2300630" cy="432000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r>
              <a:rPr lang="en-US" altLang="ja-JP" b="1" dirty="0" smtClean="0"/>
              <a:t>Purchase of Local Rice</a:t>
            </a:r>
            <a:endParaRPr lang="en-US" altLang="ja-JP" b="1" dirty="0"/>
          </a:p>
        </p:txBody>
      </p:sp>
      <p:sp>
        <p:nvSpPr>
          <p:cNvPr id="11" name="右矢印 10"/>
          <p:cNvSpPr/>
          <p:nvPr/>
        </p:nvSpPr>
        <p:spPr>
          <a:xfrm>
            <a:off x="72008" y="4005064"/>
            <a:ext cx="9036496" cy="717145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48450" y="4146193"/>
            <a:ext cx="2531462" cy="432000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Processing and Branding</a:t>
            </a:r>
            <a:endParaRPr kumimoji="1" lang="en-US" altLang="ja-JP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52120" y="4146193"/>
            <a:ext cx="2094443" cy="432000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Sale in City (Pemba)</a:t>
            </a:r>
            <a:endParaRPr kumimoji="1" lang="en-US" altLang="ja-JP" b="1" dirty="0"/>
          </a:p>
        </p:txBody>
      </p:sp>
      <p:pic>
        <p:nvPicPr>
          <p:cNvPr id="15" name="図 14" descr="IMG_60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0819" y="1988840"/>
            <a:ext cx="2807999" cy="1871999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図 15" descr="IMG_6422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9" y="1988840"/>
            <a:ext cx="2420439" cy="1871999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図 17" descr="IMG_9042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4725144"/>
            <a:ext cx="2084028" cy="1871999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図 18" descr="IMG_824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725144"/>
            <a:ext cx="2811306" cy="1871999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図 19" descr="IMG_824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5018" y="4725144"/>
            <a:ext cx="2811304" cy="1871999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6536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Challenges we faced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78000" y="1832429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2000" dirty="0" smtClean="0">
              <a:solidFill>
                <a:srgbClr val="006600"/>
              </a:solidFill>
            </a:endParaRPr>
          </a:p>
        </p:txBody>
      </p:sp>
      <p:grpSp>
        <p:nvGrpSpPr>
          <p:cNvPr id="10" name="図形グループ 9"/>
          <p:cNvGrpSpPr>
            <a:grpSpLocks noChangeAspect="1"/>
          </p:cNvGrpSpPr>
          <p:nvPr/>
        </p:nvGrpSpPr>
        <p:grpSpPr>
          <a:xfrm>
            <a:off x="539551" y="1628800"/>
            <a:ext cx="3600000" cy="2194309"/>
            <a:chOff x="671285" y="1966459"/>
            <a:chExt cx="2232025" cy="1360487"/>
          </a:xfrm>
        </p:grpSpPr>
        <p:sp>
          <p:nvSpPr>
            <p:cNvPr id="8" name="Rectangle 25"/>
            <p:cNvSpPr>
              <a:spLocks noChangeArrowheads="1"/>
            </p:cNvSpPr>
            <p:nvPr/>
          </p:nvSpPr>
          <p:spPr bwMode="auto">
            <a:xfrm>
              <a:off x="671286" y="2399846"/>
              <a:ext cx="2232024" cy="927100"/>
            </a:xfrm>
            <a:prstGeom prst="rect">
              <a:avLst/>
            </a:prstGeom>
            <a:solidFill>
              <a:srgbClr val="99CC00">
                <a:alpha val="42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r>
                <a:rPr lang="en-US" altLang="ja-JP" sz="1400" dirty="0" smtClean="0"/>
                <a:t>Low education level in rural areas</a:t>
              </a:r>
            </a:p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r>
                <a:rPr lang="en-US" altLang="ja-JP" sz="1400" dirty="0" smtClean="0"/>
                <a:t>Problems </a:t>
              </a:r>
              <a:r>
                <a:rPr lang="en-US" altLang="ja-JP" sz="1400" smtClean="0"/>
                <a:t>related with MONEY </a:t>
              </a:r>
              <a:r>
                <a:rPr lang="en-US" altLang="ja-JP" sz="1400" dirty="0" smtClean="0"/>
                <a:t>especially</a:t>
              </a:r>
              <a:r>
                <a:rPr lang="en-US" altLang="ja-JP" sz="1400" dirty="0"/>
                <a:t> </a:t>
              </a:r>
            </a:p>
            <a:p>
              <a:pPr>
                <a:lnSpc>
                  <a:spcPct val="115000"/>
                </a:lnSpc>
              </a:pPr>
              <a:r>
                <a:rPr lang="en-US" altLang="ja-JP" sz="1400" dirty="0" smtClean="0"/>
                <a:t>       in harvest time</a:t>
              </a:r>
            </a:p>
          </p:txBody>
        </p:sp>
        <p:sp>
          <p:nvSpPr>
            <p:cNvPr id="9" name="AutoShape 26"/>
            <p:cNvSpPr>
              <a:spLocks noChangeArrowheads="1"/>
            </p:cNvSpPr>
            <p:nvPr/>
          </p:nvSpPr>
          <p:spPr bwMode="auto">
            <a:xfrm rot="5400000">
              <a:off x="1498373" y="1139371"/>
              <a:ext cx="577850" cy="2232025"/>
            </a:xfrm>
            <a:prstGeom prst="homePlate">
              <a:avLst>
                <a:gd name="adj" fmla="val 25000"/>
              </a:avLst>
            </a:prstGeom>
            <a:solidFill>
              <a:schemeClr val="bg1"/>
            </a:solidFill>
            <a:ln w="19050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r>
                <a:rPr lang="en-US" altLang="ja-JP" b="1" dirty="0" smtClean="0"/>
                <a:t>Huge Operating Cost</a:t>
              </a:r>
              <a:endParaRPr lang="en-US" altLang="ja-JP" b="1" dirty="0"/>
            </a:p>
          </p:txBody>
        </p:sp>
      </p:grpSp>
      <p:grpSp>
        <p:nvGrpSpPr>
          <p:cNvPr id="14" name="図形グループ 13"/>
          <p:cNvGrpSpPr>
            <a:grpSpLocks noChangeAspect="1"/>
          </p:cNvGrpSpPr>
          <p:nvPr/>
        </p:nvGrpSpPr>
        <p:grpSpPr>
          <a:xfrm>
            <a:off x="4962528" y="1628799"/>
            <a:ext cx="3600000" cy="2194309"/>
            <a:chOff x="671285" y="1966459"/>
            <a:chExt cx="2232025" cy="1360487"/>
          </a:xfrm>
        </p:grpSpPr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671285" y="2399846"/>
              <a:ext cx="2232025" cy="927100"/>
            </a:xfrm>
            <a:prstGeom prst="rect">
              <a:avLst/>
            </a:prstGeom>
            <a:solidFill>
              <a:srgbClr val="99CC00">
                <a:alpha val="42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15000"/>
                </a:lnSpc>
              </a:pPr>
              <a:endParaRPr lang="en-US" altLang="ja-JP" sz="1400" dirty="0"/>
            </a:p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endParaRPr lang="en-US" altLang="ja-JP" sz="1400" dirty="0" smtClean="0"/>
            </a:p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r>
                <a:rPr lang="en-US" altLang="ja-JP" sz="1400" dirty="0" smtClean="0"/>
                <a:t>Basic information of each farmer</a:t>
              </a:r>
            </a:p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r>
                <a:rPr lang="en-US" altLang="ja-JP" sz="1400" dirty="0" smtClean="0"/>
                <a:t>Crop harvest cycle  </a:t>
              </a:r>
            </a:p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r>
                <a:rPr lang="en-US" altLang="ja-JP" sz="1400" dirty="0" smtClean="0"/>
                <a:t>Yield data</a:t>
              </a:r>
            </a:p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endParaRPr lang="en-US" altLang="ja-JP" sz="1400" dirty="0" smtClean="0"/>
            </a:p>
            <a:p>
              <a:pPr marL="285750" indent="-285750">
                <a:lnSpc>
                  <a:spcPct val="115000"/>
                </a:lnSpc>
                <a:buFont typeface="Arial"/>
                <a:buChar char="•"/>
              </a:pPr>
              <a:endParaRPr lang="en-US" altLang="ja-JP" sz="1400" dirty="0"/>
            </a:p>
          </p:txBody>
        </p:sp>
        <p:sp>
          <p:nvSpPr>
            <p:cNvPr id="16" name="AutoShape 26"/>
            <p:cNvSpPr>
              <a:spLocks noChangeArrowheads="1"/>
            </p:cNvSpPr>
            <p:nvPr/>
          </p:nvSpPr>
          <p:spPr bwMode="auto">
            <a:xfrm rot="5400000">
              <a:off x="1498373" y="1139371"/>
              <a:ext cx="577850" cy="2232025"/>
            </a:xfrm>
            <a:prstGeom prst="homePlate">
              <a:avLst>
                <a:gd name="adj" fmla="val 25000"/>
              </a:avLst>
            </a:prstGeom>
            <a:solidFill>
              <a:schemeClr val="bg1"/>
            </a:solidFill>
            <a:ln w="19050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r>
                <a:rPr lang="en-US" altLang="ja-JP" b="1" dirty="0" smtClean="0"/>
                <a:t>Lack of basic information </a:t>
              </a:r>
              <a:endParaRPr lang="en-US" altLang="ja-JP" b="1" dirty="0"/>
            </a:p>
          </p:txBody>
        </p:sp>
      </p:grpSp>
      <p:sp>
        <p:nvSpPr>
          <p:cNvPr id="18" name="AutoShape 34"/>
          <p:cNvSpPr>
            <a:spLocks noChangeArrowheads="1"/>
          </p:cNvSpPr>
          <p:nvPr/>
        </p:nvSpPr>
        <p:spPr bwMode="auto">
          <a:xfrm flipV="1">
            <a:off x="1042988" y="3933056"/>
            <a:ext cx="6985000" cy="115093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53930" y="5261138"/>
            <a:ext cx="54361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>
                <a:solidFill>
                  <a:srgbClr val="000090"/>
                </a:solidFill>
              </a:rPr>
              <a:t>Introduction of </a:t>
            </a:r>
            <a:r>
              <a:rPr lang="en-US" altLang="ja-JP" sz="2200" dirty="0" smtClean="0">
                <a:solidFill>
                  <a:srgbClr val="FF0000"/>
                </a:solidFill>
              </a:rPr>
              <a:t>e-money system</a:t>
            </a:r>
            <a:r>
              <a:rPr lang="en-US" altLang="ja-JP" sz="2200" dirty="0" smtClean="0">
                <a:solidFill>
                  <a:srgbClr val="000090"/>
                </a:solidFill>
              </a:rPr>
              <a:t> in rural areas</a:t>
            </a:r>
            <a:endParaRPr kumimoji="1" lang="ja-JP" altLang="en-US" sz="2200" dirty="0" smtClean="0">
              <a:solidFill>
                <a:srgbClr val="00009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24857" y="6241143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2000" dirty="0" smtClean="0">
              <a:solidFill>
                <a:srgbClr val="006600"/>
              </a:solidFill>
            </a:endParaRPr>
          </a:p>
        </p:txBody>
      </p:sp>
      <p:sp>
        <p:nvSpPr>
          <p:cNvPr id="22" name="AutoShape 36"/>
          <p:cNvSpPr>
            <a:spLocks noChangeArrowheads="1"/>
          </p:cNvSpPr>
          <p:nvPr/>
        </p:nvSpPr>
        <p:spPr bwMode="auto">
          <a:xfrm>
            <a:off x="611960" y="6019949"/>
            <a:ext cx="3600000" cy="433387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bg1"/>
                </a:solidFill>
                <a:latin typeface="+mj-lt"/>
                <a:ea typeface="HGP創英角ｺﾞｼｯｸUB" charset="0"/>
                <a:cs typeface="HGP創英角ｺﾞｼｯｸUB" charset="0"/>
              </a:rPr>
              <a:t>Establishment of Database</a:t>
            </a:r>
            <a:endParaRPr lang="ja-JP" altLang="en-US" dirty="0">
              <a:solidFill>
                <a:schemeClr val="bg1"/>
              </a:solidFill>
              <a:latin typeface="+mj-lt"/>
              <a:ea typeface="HGP創英角ｺﾞｼｯｸUB" charset="0"/>
              <a:cs typeface="HGP創英角ｺﾞｼｯｸUB" charset="0"/>
            </a:endParaRPr>
          </a:p>
        </p:txBody>
      </p:sp>
      <p:sp>
        <p:nvSpPr>
          <p:cNvPr id="24" name="AutoShape 40"/>
          <p:cNvSpPr>
            <a:spLocks noChangeArrowheads="1"/>
          </p:cNvSpPr>
          <p:nvPr/>
        </p:nvSpPr>
        <p:spPr bwMode="auto">
          <a:xfrm>
            <a:off x="4959824" y="6021288"/>
            <a:ext cx="3600000" cy="433387"/>
          </a:xfrm>
          <a:prstGeom prst="roundRect">
            <a:avLst>
              <a:gd name="adj" fmla="val 16667"/>
            </a:avLst>
          </a:prstGeom>
          <a:solidFill>
            <a:srgbClr val="FF6FC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bg1"/>
                </a:solidFill>
                <a:latin typeface="+mj-lt"/>
                <a:ea typeface="HGP創英角ｺﾞｼｯｸUB" charset="0"/>
                <a:cs typeface="HGP創英角ｺﾞｼｯｸUB" charset="0"/>
              </a:rPr>
              <a:t>Financial Infrastructure in rural areas</a:t>
            </a:r>
            <a:endParaRPr lang="ja-JP" altLang="en-US" dirty="0">
              <a:solidFill>
                <a:schemeClr val="bg1"/>
              </a:solidFill>
              <a:latin typeface="+mj-lt"/>
              <a:ea typeface="HGP創英角ｺﾞｼｯｸUB" charset="0"/>
              <a:cs typeface="HGP創英角ｺﾞｼｯｸU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3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FINANCE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Part 3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0614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図形グループ 42"/>
          <p:cNvGrpSpPr/>
          <p:nvPr/>
        </p:nvGrpSpPr>
        <p:grpSpPr>
          <a:xfrm>
            <a:off x="611558" y="4221088"/>
            <a:ext cx="7813057" cy="2349252"/>
            <a:chOff x="107502" y="3038192"/>
            <a:chExt cx="8893177" cy="2684812"/>
          </a:xfrm>
        </p:grpSpPr>
        <p:sp>
          <p:nvSpPr>
            <p:cNvPr id="44" name="Line 164"/>
            <p:cNvSpPr>
              <a:spLocks noChangeShapeType="1"/>
            </p:cNvSpPr>
            <p:nvPr/>
          </p:nvSpPr>
          <p:spPr bwMode="auto">
            <a:xfrm rot="5400000">
              <a:off x="4553504" y="-955244"/>
              <a:ext cx="0" cy="889200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altLang="ja-JP"/>
            </a:p>
          </p:txBody>
        </p:sp>
        <p:sp>
          <p:nvSpPr>
            <p:cNvPr id="45" name="Rectangle 163"/>
            <p:cNvSpPr>
              <a:spLocks noChangeArrowheads="1"/>
            </p:cNvSpPr>
            <p:nvPr/>
          </p:nvSpPr>
          <p:spPr bwMode="auto">
            <a:xfrm>
              <a:off x="107504" y="3038192"/>
              <a:ext cx="8893175" cy="452564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ja-JP" sz="1600" b="1" dirty="0" smtClean="0">
                  <a:solidFill>
                    <a:srgbClr val="000090"/>
                  </a:solidFill>
                </a:rPr>
                <a:t>Saleslady using E-money system at a Kiosk         Local people purchasing goods by E-money</a:t>
              </a:r>
              <a:endParaRPr lang="en-US" altLang="ja-JP" sz="1600" b="1" dirty="0">
                <a:solidFill>
                  <a:srgbClr val="000090"/>
                </a:solidFill>
              </a:endParaRPr>
            </a:p>
          </p:txBody>
        </p:sp>
        <p:sp>
          <p:nvSpPr>
            <p:cNvPr id="46" name="Rectangle 162"/>
            <p:cNvSpPr>
              <a:spLocks noChangeArrowheads="1"/>
            </p:cNvSpPr>
            <p:nvPr/>
          </p:nvSpPr>
          <p:spPr bwMode="auto">
            <a:xfrm>
              <a:off x="107502" y="3490756"/>
              <a:ext cx="8893175" cy="2232248"/>
            </a:xfrm>
            <a:prstGeom prst="rect">
              <a:avLst/>
            </a:prstGeom>
            <a:solidFill>
              <a:schemeClr val="accent5"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ja-JP" b="1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611560" y="1960811"/>
            <a:ext cx="7819479" cy="2260276"/>
            <a:chOff x="107504" y="3294141"/>
            <a:chExt cx="8900487" cy="2583131"/>
          </a:xfrm>
        </p:grpSpPr>
        <p:sp>
          <p:nvSpPr>
            <p:cNvPr id="37" name="Line 164"/>
            <p:cNvSpPr>
              <a:spLocks noChangeShapeType="1"/>
            </p:cNvSpPr>
            <p:nvPr/>
          </p:nvSpPr>
          <p:spPr bwMode="auto">
            <a:xfrm rot="5400000">
              <a:off x="4553504" y="-800976"/>
              <a:ext cx="0" cy="889200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altLang="ja-JP"/>
            </a:p>
          </p:txBody>
        </p:sp>
        <p:sp>
          <p:nvSpPr>
            <p:cNvPr id="38" name="Rectangle 163"/>
            <p:cNvSpPr>
              <a:spLocks noChangeArrowheads="1"/>
            </p:cNvSpPr>
            <p:nvPr/>
          </p:nvSpPr>
          <p:spPr bwMode="auto">
            <a:xfrm>
              <a:off x="114816" y="3294141"/>
              <a:ext cx="8893175" cy="361206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ja-JP" sz="1600" b="1" dirty="0" smtClean="0">
                  <a:solidFill>
                    <a:srgbClr val="000090"/>
                  </a:solidFill>
                </a:rPr>
                <a:t>           Issuing  IC card</a:t>
              </a:r>
              <a:r>
                <a:rPr lang="en-US" altLang="ja-JP" sz="1600" b="1" dirty="0">
                  <a:solidFill>
                    <a:srgbClr val="000090"/>
                  </a:solidFill>
                </a:rPr>
                <a:t>s</a:t>
              </a:r>
              <a:r>
                <a:rPr lang="en-US" altLang="ja-JP" sz="1600" b="1" dirty="0" smtClean="0">
                  <a:solidFill>
                    <a:srgbClr val="000090"/>
                  </a:solidFill>
                </a:rPr>
                <a:t> for clients                              E-money system (tablet, card reader)</a:t>
              </a:r>
              <a:endParaRPr lang="en-US" altLang="ja-JP" sz="1600" b="1" dirty="0">
                <a:solidFill>
                  <a:srgbClr val="000090"/>
                </a:solidFill>
              </a:endParaRPr>
            </a:p>
          </p:txBody>
        </p:sp>
        <p:sp>
          <p:nvSpPr>
            <p:cNvPr id="39" name="Rectangle 162"/>
            <p:cNvSpPr>
              <a:spLocks noChangeArrowheads="1"/>
            </p:cNvSpPr>
            <p:nvPr/>
          </p:nvSpPr>
          <p:spPr bwMode="auto">
            <a:xfrm>
              <a:off x="107504" y="3645024"/>
              <a:ext cx="8893175" cy="2232248"/>
            </a:xfrm>
            <a:prstGeom prst="rect">
              <a:avLst/>
            </a:prstGeom>
            <a:solidFill>
              <a:schemeClr val="accent5"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ja-JP" b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1015355" y="64780"/>
            <a:ext cx="7113290" cy="9879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solidFill>
                  <a:srgbClr val="0000FF"/>
                </a:solidFill>
                <a:cs typeface="Calibri"/>
              </a:rPr>
              <a:t>9.</a:t>
            </a:r>
            <a:r>
              <a:rPr lang="en-US" altLang="ja-JP" dirty="0" smtClean="0">
                <a:solidFill>
                  <a:srgbClr val="0000FF"/>
                </a:solidFill>
                <a:cs typeface="Calibri"/>
              </a:rPr>
              <a:t> </a:t>
            </a:r>
            <a:r>
              <a:rPr lang="en-US" altLang="ja-JP" sz="2400" dirty="0" smtClean="0">
                <a:solidFill>
                  <a:srgbClr val="0000FF"/>
                </a:solidFill>
                <a:cs typeface="Calibri"/>
              </a:rPr>
              <a:t>Act.1</a:t>
            </a:r>
            <a:r>
              <a:rPr lang="en-US" altLang="ja-JP" sz="2400" dirty="0" smtClean="0">
                <a:cs typeface="Calibri"/>
              </a:rPr>
              <a:t>: Pilot Implementation of E-money system</a:t>
            </a:r>
          </a:p>
          <a:p>
            <a:r>
              <a:rPr lang="en-US" altLang="ja-JP" sz="2400" dirty="0" smtClean="0">
                <a:cs typeface="Calibri"/>
              </a:rPr>
              <a:t>in rural </a:t>
            </a:r>
            <a:r>
              <a:rPr lang="en-US" altLang="ja-JP" sz="2400" dirty="0" smtClean="0">
                <a:cs typeface="Calibri"/>
              </a:rPr>
              <a:t>areas</a:t>
            </a:r>
            <a:endParaRPr lang="en-US" altLang="ja-JP" sz="2400" dirty="0">
              <a:solidFill>
                <a:srgbClr val="262626"/>
              </a:solidFill>
              <a:cs typeface="Calibri"/>
            </a:endParaRPr>
          </a:p>
        </p:txBody>
      </p:sp>
      <p:pic>
        <p:nvPicPr>
          <p:cNvPr id="25" name="Picture 6" descr="C:\Users\aito.EXRICO\Dropbox\★共有フォルダ\JICA-BOP(モザ）\写真_電子マネー\パイロットの様子\IMG_3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761328"/>
            <a:ext cx="2633989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C:\Users\aito.EXRICO\Dropbox\★共有フォルダ\JICA-BOP(モザ）\写真_電子マネー\パイロットの様子\IMG_38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761328"/>
            <a:ext cx="2632378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 descr="C:\Users\aito.EXRICO\Dropbox\★共有フォルダ\JICA-BOP(モザ）\写真_電子マネー\パイロットの様子\アンケート後カード渡し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826" y="2385064"/>
            <a:ext cx="2638094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" descr="C:\Users\aito.EXRICO\Dropbox\★共有フォルダ\JICA-BOP(モザ）\写真_電子マネー\パイロットの様子\IMG_388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6700" y="2385064"/>
            <a:ext cx="2613652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Line 164"/>
          <p:cNvSpPr>
            <a:spLocks noChangeShapeType="1"/>
          </p:cNvSpPr>
          <p:nvPr/>
        </p:nvSpPr>
        <p:spPr bwMode="auto">
          <a:xfrm rot="5400000">
            <a:off x="4517572" y="315076"/>
            <a:ext cx="0" cy="7812023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altLang="ja-JP"/>
          </a:p>
        </p:txBody>
      </p:sp>
      <p:sp>
        <p:nvSpPr>
          <p:cNvPr id="48" name="Line 164"/>
          <p:cNvSpPr>
            <a:spLocks noChangeShapeType="1"/>
          </p:cNvSpPr>
          <p:nvPr/>
        </p:nvSpPr>
        <p:spPr bwMode="auto">
          <a:xfrm rot="5400000">
            <a:off x="4525028" y="-1926090"/>
            <a:ext cx="0" cy="7812023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altLang="ja-JP"/>
          </a:p>
        </p:txBody>
      </p:sp>
      <p:sp>
        <p:nvSpPr>
          <p:cNvPr id="49" name="Line 164"/>
          <p:cNvSpPr>
            <a:spLocks noChangeShapeType="1"/>
          </p:cNvSpPr>
          <p:nvPr/>
        </p:nvSpPr>
        <p:spPr bwMode="auto">
          <a:xfrm rot="10800000">
            <a:off x="4499992" y="1988840"/>
            <a:ext cx="0" cy="4572000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altLang="ja-JP"/>
          </a:p>
        </p:txBody>
      </p:sp>
      <p:sp>
        <p:nvSpPr>
          <p:cNvPr id="50" name="Line 164"/>
          <p:cNvSpPr>
            <a:spLocks noChangeShapeType="1"/>
          </p:cNvSpPr>
          <p:nvPr/>
        </p:nvSpPr>
        <p:spPr bwMode="auto">
          <a:xfrm rot="10800000">
            <a:off x="611559" y="1988840"/>
            <a:ext cx="0" cy="4572000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altLang="ja-JP"/>
          </a:p>
        </p:txBody>
      </p:sp>
      <p:sp>
        <p:nvSpPr>
          <p:cNvPr id="51" name="Line 164"/>
          <p:cNvSpPr>
            <a:spLocks noChangeShapeType="1"/>
          </p:cNvSpPr>
          <p:nvPr/>
        </p:nvSpPr>
        <p:spPr bwMode="auto">
          <a:xfrm rot="10800000">
            <a:off x="8431039" y="1988840"/>
            <a:ext cx="0" cy="4572000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altLang="ja-JP"/>
          </a:p>
        </p:txBody>
      </p:sp>
      <p:sp>
        <p:nvSpPr>
          <p:cNvPr id="53" name="Line 164"/>
          <p:cNvSpPr>
            <a:spLocks noChangeShapeType="1"/>
          </p:cNvSpPr>
          <p:nvPr/>
        </p:nvSpPr>
        <p:spPr bwMode="auto">
          <a:xfrm rot="5400000">
            <a:off x="4517572" y="2664329"/>
            <a:ext cx="0" cy="7812023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altLang="ja-JP"/>
          </a:p>
        </p:txBody>
      </p:sp>
      <p:grpSp>
        <p:nvGrpSpPr>
          <p:cNvPr id="27" name="図形グループ 26"/>
          <p:cNvGrpSpPr/>
          <p:nvPr/>
        </p:nvGrpSpPr>
        <p:grpSpPr>
          <a:xfrm>
            <a:off x="108504" y="1268760"/>
            <a:ext cx="9000000" cy="523164"/>
            <a:chOff x="107504" y="1412776"/>
            <a:chExt cx="9000000" cy="523164"/>
          </a:xfrm>
        </p:grpSpPr>
        <p:sp>
          <p:nvSpPr>
            <p:cNvPr id="28" name="正方形/長方形 27"/>
            <p:cNvSpPr/>
            <p:nvPr/>
          </p:nvSpPr>
          <p:spPr>
            <a:xfrm>
              <a:off x="107504" y="1446062"/>
              <a:ext cx="9000000" cy="4707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935276" y="1412776"/>
              <a:ext cx="7271448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300" b="1" dirty="0" smtClean="0">
                  <a:solidFill>
                    <a:srgbClr val="000090"/>
                  </a:solidFill>
                </a:rPr>
                <a:t>DATABESE &amp; FINANCIAL </a:t>
              </a:r>
              <a:r>
                <a:rPr lang="en-US" altLang="ja-JP" sz="2300" b="1" dirty="0" smtClean="0">
                  <a:solidFill>
                    <a:srgbClr val="000090"/>
                  </a:solidFill>
                </a:rPr>
                <a:t>INFRAESTRACTURE</a:t>
              </a:r>
              <a:r>
                <a:rPr kumimoji="1" lang="en-US" altLang="ja-JP" sz="2300" b="1" dirty="0" smtClean="0">
                  <a:solidFill>
                    <a:srgbClr val="000090"/>
                  </a:solidFill>
                </a:rPr>
                <a:t> in rural areas</a:t>
              </a:r>
              <a:endParaRPr kumimoji="1" lang="ja-JP" altLang="en-US" sz="2300" b="1" dirty="0" smtClean="0">
                <a:solidFill>
                  <a:srgbClr val="000090"/>
                </a:solidFill>
              </a:endParaRPr>
            </a:p>
          </p:txBody>
        </p:sp>
        <p:grpSp>
          <p:nvGrpSpPr>
            <p:cNvPr id="30" name="図形グループ 29"/>
            <p:cNvGrpSpPr/>
            <p:nvPr/>
          </p:nvGrpSpPr>
          <p:grpSpPr>
            <a:xfrm>
              <a:off x="107504" y="1431941"/>
              <a:ext cx="468070" cy="503999"/>
              <a:chOff x="107504" y="1431940"/>
              <a:chExt cx="468070" cy="412884"/>
            </a:xfrm>
          </p:grpSpPr>
          <p:sp>
            <p:nvSpPr>
              <p:cNvPr id="35" name="正方形/長方形 34"/>
              <p:cNvSpPr/>
              <p:nvPr/>
            </p:nvSpPr>
            <p:spPr>
              <a:xfrm>
                <a:off x="395521" y="1431940"/>
                <a:ext cx="72023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107504" y="1431940"/>
                <a:ext cx="216024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39552" y="1431940"/>
                <a:ext cx="36022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図形グループ 30"/>
            <p:cNvGrpSpPr/>
            <p:nvPr/>
          </p:nvGrpSpPr>
          <p:grpSpPr>
            <a:xfrm flipH="1">
              <a:off x="8604448" y="1430595"/>
              <a:ext cx="468070" cy="503999"/>
              <a:chOff x="107504" y="1431940"/>
              <a:chExt cx="468070" cy="412884"/>
            </a:xfrm>
          </p:grpSpPr>
          <p:sp>
            <p:nvSpPr>
              <p:cNvPr id="32" name="正方形/長方形 31"/>
              <p:cNvSpPr/>
              <p:nvPr/>
            </p:nvSpPr>
            <p:spPr>
              <a:xfrm>
                <a:off x="395521" y="1431940"/>
                <a:ext cx="72023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107504" y="1431940"/>
                <a:ext cx="216024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539552" y="1431940"/>
                <a:ext cx="36022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3271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15355" y="64780"/>
            <a:ext cx="7113290" cy="9879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solidFill>
                  <a:srgbClr val="0000FF"/>
                </a:solidFill>
                <a:cs typeface="Calibri"/>
              </a:rPr>
              <a:t>10.</a:t>
            </a:r>
            <a:r>
              <a:rPr lang="en-US" altLang="ja-JP" dirty="0" smtClean="0">
                <a:solidFill>
                  <a:srgbClr val="0000FF"/>
                </a:solidFill>
                <a:cs typeface="Calibri"/>
              </a:rPr>
              <a:t> </a:t>
            </a:r>
            <a:r>
              <a:rPr lang="en-US" altLang="ja-JP" sz="2400" dirty="0" smtClean="0">
                <a:solidFill>
                  <a:srgbClr val="0000FF"/>
                </a:solidFill>
                <a:cs typeface="Calibri"/>
              </a:rPr>
              <a:t>Act.1</a:t>
            </a:r>
            <a:r>
              <a:rPr lang="en-US" altLang="ja-JP" sz="2400" dirty="0" smtClean="0">
                <a:cs typeface="Calibri"/>
              </a:rPr>
              <a:t>: </a:t>
            </a:r>
            <a:r>
              <a:rPr lang="en-US" altLang="ja-JP" sz="2400" dirty="0">
                <a:cs typeface="Calibri"/>
              </a:rPr>
              <a:t>Pilot Implementation of E-money system</a:t>
            </a:r>
          </a:p>
          <a:p>
            <a:r>
              <a:rPr lang="en-US" altLang="ja-JP" sz="2400" dirty="0">
                <a:cs typeface="Calibri"/>
              </a:rPr>
              <a:t>in rural </a:t>
            </a:r>
            <a:r>
              <a:rPr lang="en-US" altLang="ja-JP" sz="2400" dirty="0" smtClean="0">
                <a:cs typeface="Calibri"/>
              </a:rPr>
              <a:t>areas (</a:t>
            </a:r>
            <a:r>
              <a:rPr lang="en-US" altLang="ja-JP" sz="2400" dirty="0">
                <a:cs typeface="Calibri"/>
              </a:rPr>
              <a:t>cont.)</a:t>
            </a:r>
            <a:endParaRPr lang="en-US" altLang="ja-JP" sz="2400" dirty="0">
              <a:solidFill>
                <a:srgbClr val="262626"/>
              </a:solidFill>
              <a:cs typeface="Calibri"/>
            </a:endParaRPr>
          </a:p>
          <a:p>
            <a:endParaRPr lang="en-US" altLang="ja-JP" sz="2400" dirty="0">
              <a:solidFill>
                <a:srgbClr val="262626"/>
              </a:solidFill>
              <a:cs typeface="Calibri"/>
            </a:endParaRPr>
          </a:p>
        </p:txBody>
      </p:sp>
      <p:grpSp>
        <p:nvGrpSpPr>
          <p:cNvPr id="50" name="図形グループ 49"/>
          <p:cNvGrpSpPr/>
          <p:nvPr/>
        </p:nvGrpSpPr>
        <p:grpSpPr>
          <a:xfrm>
            <a:off x="143321" y="1404064"/>
            <a:ext cx="8893175" cy="3753128"/>
            <a:chOff x="142875" y="3212976"/>
            <a:chExt cx="8893175" cy="3753128"/>
          </a:xfrm>
        </p:grpSpPr>
        <p:grpSp>
          <p:nvGrpSpPr>
            <p:cNvPr id="51" name="図形グループ 50"/>
            <p:cNvGrpSpPr/>
            <p:nvPr/>
          </p:nvGrpSpPr>
          <p:grpSpPr>
            <a:xfrm>
              <a:off x="142875" y="3212976"/>
              <a:ext cx="8893175" cy="3529137"/>
              <a:chOff x="142875" y="3212976"/>
              <a:chExt cx="8893175" cy="3529137"/>
            </a:xfrm>
          </p:grpSpPr>
          <p:sp>
            <p:nvSpPr>
              <p:cNvPr id="61" name="Rectangle 161"/>
              <p:cNvSpPr>
                <a:spLocks noChangeArrowheads="1"/>
              </p:cNvSpPr>
              <p:nvPr/>
            </p:nvSpPr>
            <p:spPr bwMode="auto">
              <a:xfrm>
                <a:off x="142875" y="3213100"/>
                <a:ext cx="8893175" cy="72072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45097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b="1" dirty="0" smtClean="0">
                    <a:solidFill>
                      <a:srgbClr val="000090"/>
                    </a:solidFill>
                    <a:ea typeface="ＭＳ Ｐゴシック" charset="-128"/>
                  </a:rPr>
                  <a:t>Functions</a:t>
                </a:r>
                <a:endParaRPr lang="en-US" altLang="ja-JP" b="1" dirty="0">
                  <a:solidFill>
                    <a:srgbClr val="000090"/>
                  </a:solidFill>
                  <a:ea typeface="ＭＳ Ｐゴシック" charset="-128"/>
                </a:endParaRPr>
              </a:p>
            </p:txBody>
          </p:sp>
          <p:sp>
            <p:nvSpPr>
              <p:cNvPr id="62" name="Rectangle 162"/>
              <p:cNvSpPr>
                <a:spLocks noChangeArrowheads="1"/>
              </p:cNvSpPr>
              <p:nvPr/>
            </p:nvSpPr>
            <p:spPr bwMode="auto">
              <a:xfrm>
                <a:off x="142875" y="5734050"/>
                <a:ext cx="8893175" cy="1008063"/>
              </a:xfrm>
              <a:prstGeom prst="rect">
                <a:avLst/>
              </a:prstGeom>
              <a:solidFill>
                <a:schemeClr val="accent5">
                  <a:alpha val="45097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ja-JP" b="1" dirty="0" smtClean="0">
                    <a:solidFill>
                      <a:srgbClr val="000090"/>
                    </a:solidFill>
                  </a:rPr>
                  <a:t>Next targets</a:t>
                </a:r>
                <a:endParaRPr lang="en-US" altLang="ja-JP" b="1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63" name="Rectangle 163"/>
              <p:cNvSpPr>
                <a:spLocks noChangeArrowheads="1"/>
              </p:cNvSpPr>
              <p:nvPr/>
            </p:nvSpPr>
            <p:spPr bwMode="auto">
              <a:xfrm>
                <a:off x="142875" y="4005263"/>
                <a:ext cx="8893175" cy="1657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97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ja-JP" b="1" dirty="0" smtClean="0">
                    <a:solidFill>
                      <a:srgbClr val="000090"/>
                    </a:solidFill>
                  </a:rPr>
                  <a:t>Results</a:t>
                </a:r>
                <a:endParaRPr lang="en-US" altLang="ja-JP" b="1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64" name="Line 164"/>
              <p:cNvSpPr>
                <a:spLocks noChangeShapeType="1"/>
              </p:cNvSpPr>
              <p:nvPr/>
            </p:nvSpPr>
            <p:spPr bwMode="auto">
              <a:xfrm>
                <a:off x="1475210" y="3213100"/>
                <a:ext cx="0" cy="3529013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ja-JP"/>
              </a:p>
            </p:txBody>
          </p:sp>
          <p:sp>
            <p:nvSpPr>
              <p:cNvPr id="65" name="Line 171"/>
              <p:cNvSpPr>
                <a:spLocks noChangeShapeType="1"/>
              </p:cNvSpPr>
              <p:nvPr/>
            </p:nvSpPr>
            <p:spPr bwMode="auto">
              <a:xfrm>
                <a:off x="3923482" y="3212976"/>
                <a:ext cx="0" cy="3529013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ja-JP"/>
              </a:p>
            </p:txBody>
          </p:sp>
          <p:sp>
            <p:nvSpPr>
              <p:cNvPr id="66" name="Line 172"/>
              <p:cNvSpPr>
                <a:spLocks noChangeShapeType="1"/>
              </p:cNvSpPr>
              <p:nvPr/>
            </p:nvSpPr>
            <p:spPr bwMode="auto">
              <a:xfrm>
                <a:off x="6300788" y="3213100"/>
                <a:ext cx="0" cy="3529013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ja-JP"/>
              </a:p>
            </p:txBody>
          </p:sp>
        </p:grpSp>
        <p:sp>
          <p:nvSpPr>
            <p:cNvPr id="52" name="Text Box 173"/>
            <p:cNvSpPr txBox="1">
              <a:spLocks noChangeArrowheads="1"/>
            </p:cNvSpPr>
            <p:nvPr/>
          </p:nvSpPr>
          <p:spPr bwMode="auto">
            <a:xfrm>
              <a:off x="1947422" y="3295437"/>
              <a:ext cx="199931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ea typeface="小塚ゴシック Pro H" pitchFamily="34" charset="-128"/>
                </a:rPr>
                <a:t>Charge </a:t>
              </a:r>
              <a:r>
                <a:rPr lang="en-US" altLang="ja-JP" dirty="0" smtClean="0">
                  <a:ea typeface="小塚ゴシック Pro H" pitchFamily="34" charset="-128"/>
                </a:rPr>
                <a:t>&amp; withdraw</a:t>
              </a:r>
            </a:p>
            <a:p>
              <a:r>
                <a:rPr lang="en-US" altLang="ja-JP" dirty="0" smtClean="0">
                  <a:ea typeface="小塚ゴシック Pro H" pitchFamily="34" charset="-128"/>
                </a:rPr>
                <a:t>money </a:t>
              </a:r>
              <a:endParaRPr lang="en-US" altLang="ja-JP" dirty="0">
                <a:ea typeface="小塚ゴシック Pro H" pitchFamily="34" charset="-128"/>
              </a:endParaRPr>
            </a:p>
          </p:txBody>
        </p:sp>
        <p:sp>
          <p:nvSpPr>
            <p:cNvPr id="53" name="Text Box 174"/>
            <p:cNvSpPr txBox="1">
              <a:spLocks noChangeArrowheads="1"/>
            </p:cNvSpPr>
            <p:nvPr/>
          </p:nvSpPr>
          <p:spPr bwMode="auto">
            <a:xfrm>
              <a:off x="4544748" y="3424845"/>
              <a:ext cx="13949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00000"/>
                  </a:solidFill>
                  <a:ea typeface="小塚ゴシック Pro H" pitchFamily="34" charset="-128"/>
                </a:rPr>
                <a:t>Sell products</a:t>
              </a:r>
              <a:endParaRPr lang="en-US" altLang="ja-JP" dirty="0">
                <a:solidFill>
                  <a:srgbClr val="000000"/>
                </a:solidFill>
                <a:ea typeface="小塚ゴシック Pro H" pitchFamily="34" charset="-128"/>
              </a:endParaRPr>
            </a:p>
          </p:txBody>
        </p:sp>
        <p:sp>
          <p:nvSpPr>
            <p:cNvPr id="54" name="Text Box 175"/>
            <p:cNvSpPr txBox="1">
              <a:spLocks noChangeArrowheads="1"/>
            </p:cNvSpPr>
            <p:nvPr/>
          </p:nvSpPr>
          <p:spPr bwMode="auto">
            <a:xfrm>
              <a:off x="6847905" y="3412210"/>
              <a:ext cx="16081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00000"/>
                  </a:solidFill>
                  <a:ea typeface="小塚ゴシック Pro H" pitchFamily="34" charset="-128"/>
                </a:rPr>
                <a:t>Purchase crops</a:t>
              </a:r>
              <a:endParaRPr lang="en-US" altLang="ja-JP" dirty="0">
                <a:solidFill>
                  <a:srgbClr val="000000"/>
                </a:solidFill>
                <a:ea typeface="小塚ゴシック Pro H" pitchFamily="34" charset="-128"/>
              </a:endParaRPr>
            </a:p>
          </p:txBody>
        </p:sp>
        <p:sp>
          <p:nvSpPr>
            <p:cNvPr id="55" name="Text Box 176"/>
            <p:cNvSpPr txBox="1">
              <a:spLocks noChangeArrowheads="1"/>
            </p:cNvSpPr>
            <p:nvPr/>
          </p:nvSpPr>
          <p:spPr bwMode="auto">
            <a:xfrm>
              <a:off x="1481788" y="4289321"/>
              <a:ext cx="2441694" cy="109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800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pPr>
                <a:buClr>
                  <a:srgbClr val="000090"/>
                </a:buClr>
              </a:pPr>
              <a:r>
                <a:rPr lang="en-US" altLang="ja-JP" dirty="0" smtClean="0"/>
                <a:t>Supplying a way to safely save cash in rural areas</a:t>
              </a:r>
            </a:p>
            <a:p>
              <a:pPr>
                <a:buClr>
                  <a:srgbClr val="000090"/>
                </a:buClr>
              </a:pPr>
              <a:r>
                <a:rPr lang="en-US" altLang="ja-JP" dirty="0" smtClean="0"/>
                <a:t>Avoiding wasting money in shops</a:t>
              </a:r>
            </a:p>
          </p:txBody>
        </p:sp>
        <p:sp>
          <p:nvSpPr>
            <p:cNvPr id="56" name="Text Box 177"/>
            <p:cNvSpPr txBox="1">
              <a:spLocks noChangeArrowheads="1"/>
            </p:cNvSpPr>
            <p:nvPr/>
          </p:nvSpPr>
          <p:spPr bwMode="auto">
            <a:xfrm>
              <a:off x="3946217" y="4229800"/>
              <a:ext cx="2425537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009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dirty="0" smtClean="0"/>
                <a:t>Reduction of operating losses</a:t>
              </a:r>
            </a:p>
            <a:p>
              <a:r>
                <a:rPr lang="en-US" altLang="ja-JP" dirty="0" smtClean="0"/>
                <a:t>Creating database of rural populations’ consumption trend </a:t>
              </a:r>
              <a:endParaRPr lang="en-US" altLang="ja-JP" dirty="0"/>
            </a:p>
          </p:txBody>
        </p:sp>
        <p:sp>
          <p:nvSpPr>
            <p:cNvPr id="57" name="Text Box 178"/>
            <p:cNvSpPr txBox="1">
              <a:spLocks noChangeArrowheads="1"/>
            </p:cNvSpPr>
            <p:nvPr/>
          </p:nvSpPr>
          <p:spPr bwMode="auto">
            <a:xfrm>
              <a:off x="6283746" y="4229800"/>
              <a:ext cx="2725736" cy="1400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009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dirty="0" smtClean="0"/>
                <a:t>Reduction of handling costs on purchase of agricultural products</a:t>
              </a:r>
            </a:p>
            <a:p>
              <a:r>
                <a:rPr lang="en-US" altLang="ja-JP" dirty="0" smtClean="0"/>
                <a:t>Recording life-log of farmers</a:t>
              </a:r>
            </a:p>
            <a:p>
              <a:endParaRPr lang="en-US" altLang="ja-JP" dirty="0"/>
            </a:p>
          </p:txBody>
        </p:sp>
        <p:sp>
          <p:nvSpPr>
            <p:cNvPr id="58" name="Text Box 179"/>
            <p:cNvSpPr txBox="1">
              <a:spLocks noChangeArrowheads="1"/>
            </p:cNvSpPr>
            <p:nvPr/>
          </p:nvSpPr>
          <p:spPr bwMode="auto">
            <a:xfrm>
              <a:off x="1491656" y="5796553"/>
              <a:ext cx="2287810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009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dirty="0" smtClean="0"/>
                <a:t>Saving</a:t>
              </a:r>
            </a:p>
            <a:p>
              <a:r>
                <a:rPr lang="en-US" altLang="ja-JP" dirty="0" smtClean="0"/>
                <a:t>Financial planning by themselves</a:t>
              </a:r>
            </a:p>
            <a:p>
              <a:endParaRPr lang="en-US" altLang="ja-JP" dirty="0"/>
            </a:p>
          </p:txBody>
        </p:sp>
        <p:sp>
          <p:nvSpPr>
            <p:cNvPr id="59" name="Text Box 180"/>
            <p:cNvSpPr txBox="1">
              <a:spLocks noChangeArrowheads="1"/>
            </p:cNvSpPr>
            <p:nvPr/>
          </p:nvSpPr>
          <p:spPr bwMode="auto">
            <a:xfrm>
              <a:off x="3925124" y="5867112"/>
              <a:ext cx="25186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009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dirty="0" smtClean="0"/>
                <a:t>Marketing using the database</a:t>
              </a:r>
              <a:endParaRPr lang="en-US" altLang="ja-JP" dirty="0"/>
            </a:p>
          </p:txBody>
        </p:sp>
        <p:sp>
          <p:nvSpPr>
            <p:cNvPr id="60" name="Text Box 181"/>
            <p:cNvSpPr txBox="1">
              <a:spLocks noChangeArrowheads="1"/>
            </p:cNvSpPr>
            <p:nvPr/>
          </p:nvSpPr>
          <p:spPr bwMode="auto">
            <a:xfrm>
              <a:off x="6282425" y="5884529"/>
              <a:ext cx="2521602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009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dirty="0" smtClean="0"/>
                <a:t>Credit provision based on farmers’ life-log</a:t>
              </a:r>
              <a:endParaRPr lang="en-US" altLang="ja-JP" dirty="0"/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1619721" y="1556793"/>
            <a:ext cx="431999" cy="431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➊</a:t>
            </a:r>
            <a:endParaRPr kumimoji="1" lang="en-US" altLang="ja-JP" sz="2000" dirty="0">
              <a:solidFill>
                <a:srgbClr val="0000FF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140001" y="1556793"/>
            <a:ext cx="431999" cy="431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000">
                <a:solidFill>
                  <a:srgbClr val="006600"/>
                </a:solidFill>
              </a:defRPr>
            </a:lvl1pPr>
          </a:lstStyle>
          <a:p>
            <a:r>
              <a:rPr lang="en-US" altLang="ja-JP" b="1" dirty="0" smtClean="0">
                <a:solidFill>
                  <a:srgbClr val="0000FF"/>
                </a:solidFill>
              </a:rPr>
              <a:t>❷</a:t>
            </a:r>
            <a:endParaRPr lang="en-US" altLang="ja-JP" b="1" dirty="0">
              <a:solidFill>
                <a:srgbClr val="0000FF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422961" y="1551608"/>
            <a:ext cx="431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000">
                <a:solidFill>
                  <a:srgbClr val="006600"/>
                </a:solidFill>
              </a:defRPr>
            </a:lvl1pPr>
          </a:lstStyle>
          <a:p>
            <a:r>
              <a:rPr lang="en-US" altLang="ja-JP" b="1" dirty="0" smtClean="0">
                <a:solidFill>
                  <a:srgbClr val="0000FF"/>
                </a:solidFill>
              </a:rPr>
              <a:t>❸</a:t>
            </a:r>
            <a:endParaRPr lang="en-US" altLang="ja-JP" b="1" dirty="0">
              <a:solidFill>
                <a:srgbClr val="0000FF"/>
              </a:solidFill>
            </a:endParaRPr>
          </a:p>
        </p:txBody>
      </p:sp>
      <p:sp>
        <p:nvSpPr>
          <p:cNvPr id="9" name="ストライプ矢印 8"/>
          <p:cNvSpPr/>
          <p:nvPr/>
        </p:nvSpPr>
        <p:spPr>
          <a:xfrm>
            <a:off x="143321" y="4941168"/>
            <a:ext cx="1588224" cy="864096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/>
              <a:t>Next steps</a:t>
            </a:r>
            <a:endParaRPr kumimoji="1" lang="ja-JP" altLang="en-US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70736" y="5427801"/>
            <a:ext cx="7609776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Aft>
                <a:spcPts val="600"/>
              </a:spcAft>
              <a:buAutoNum type="arabicPeriod"/>
            </a:pPr>
            <a:r>
              <a:rPr kumimoji="1" lang="en-US" altLang="ja-JP" sz="1900" b="1" dirty="0" smtClean="0">
                <a:solidFill>
                  <a:srgbClr val="000000"/>
                </a:solidFill>
              </a:rPr>
              <a:t>Constitution of a new company and to obtaining a micro bank license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n-US" altLang="ja-JP" sz="1900" b="1" dirty="0" smtClean="0">
                <a:solidFill>
                  <a:srgbClr val="000000"/>
                </a:solidFill>
              </a:rPr>
              <a:t>Expand the E-money system to all over the province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n-US" altLang="ja-JP" sz="1900" b="1" dirty="0" smtClean="0">
                <a:solidFill>
                  <a:srgbClr val="000000"/>
                </a:solidFill>
              </a:rPr>
              <a:t>Expand the system to another province</a:t>
            </a:r>
            <a:endParaRPr kumimoji="1" lang="ja-JP" altLang="en-US" sz="19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36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grpSp>
        <p:nvGrpSpPr>
          <p:cNvPr id="23" name="図形グループ 22"/>
          <p:cNvGrpSpPr/>
          <p:nvPr/>
        </p:nvGrpSpPr>
        <p:grpSpPr>
          <a:xfrm>
            <a:off x="144016" y="1412775"/>
            <a:ext cx="9036496" cy="5257136"/>
            <a:chOff x="107504" y="1412775"/>
            <a:chExt cx="9036496" cy="5257136"/>
          </a:xfrm>
        </p:grpSpPr>
        <p:grpSp>
          <p:nvGrpSpPr>
            <p:cNvPr id="5" name="図形グループ 4"/>
            <p:cNvGrpSpPr/>
            <p:nvPr/>
          </p:nvGrpSpPr>
          <p:grpSpPr>
            <a:xfrm>
              <a:off x="107504" y="1412775"/>
              <a:ext cx="9036496" cy="5257136"/>
              <a:chOff x="142875" y="3212976"/>
              <a:chExt cx="9036496" cy="5257136"/>
            </a:xfrm>
          </p:grpSpPr>
          <p:grpSp>
            <p:nvGrpSpPr>
              <p:cNvPr id="6" name="図形グループ 5"/>
              <p:cNvGrpSpPr/>
              <p:nvPr/>
            </p:nvGrpSpPr>
            <p:grpSpPr>
              <a:xfrm>
                <a:off x="142875" y="3212976"/>
                <a:ext cx="8893175" cy="5257136"/>
                <a:chOff x="142875" y="3212976"/>
                <a:chExt cx="8893175" cy="5257136"/>
              </a:xfrm>
            </p:grpSpPr>
            <p:sp>
              <p:nvSpPr>
                <p:cNvPr id="16" name="Rectangle 161"/>
                <p:cNvSpPr>
                  <a:spLocks noChangeArrowheads="1"/>
                </p:cNvSpPr>
                <p:nvPr/>
              </p:nvSpPr>
              <p:spPr bwMode="auto">
                <a:xfrm>
                  <a:off x="142875" y="3213100"/>
                  <a:ext cx="8893175" cy="720725"/>
                </a:xfrm>
                <a:prstGeom prst="rect">
                  <a:avLst/>
                </a:prstGeom>
                <a:solidFill>
                  <a:srgbClr val="99CC00">
                    <a:alpha val="45097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ja-JP" b="1" smtClean="0">
                      <a:solidFill>
                        <a:schemeClr val="accent3">
                          <a:lumMod val="50000"/>
                        </a:schemeClr>
                      </a:solidFill>
                      <a:latin typeface="Arial" charset="0"/>
                      <a:ea typeface="ＭＳ Ｐゴシック" charset="-128"/>
                    </a:rPr>
                    <a:t>Area</a:t>
                  </a:r>
                  <a:endParaRPr lang="en-US" altLang="ja-JP" b="1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Rectangle 162"/>
                <p:cNvSpPr>
                  <a:spLocks noChangeArrowheads="1"/>
                </p:cNvSpPr>
                <p:nvPr/>
              </p:nvSpPr>
              <p:spPr bwMode="auto">
                <a:xfrm>
                  <a:off x="142875" y="5697552"/>
                  <a:ext cx="8893175" cy="1583849"/>
                </a:xfrm>
                <a:prstGeom prst="rect">
                  <a:avLst/>
                </a:prstGeom>
                <a:solidFill>
                  <a:srgbClr val="808080">
                    <a:alpha val="45097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ja-JP" b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Economic</a:t>
                  </a:r>
                </a:p>
                <a:p>
                  <a:r>
                    <a:rPr lang="en-US" altLang="ja-JP" b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impacts</a:t>
                  </a:r>
                  <a:endParaRPr lang="en-US" altLang="ja-JP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18" name="Rectangle 163"/>
                <p:cNvSpPr>
                  <a:spLocks noChangeArrowheads="1"/>
                </p:cNvSpPr>
                <p:nvPr/>
              </p:nvSpPr>
              <p:spPr bwMode="auto">
                <a:xfrm>
                  <a:off x="142875" y="4005263"/>
                  <a:ext cx="8893175" cy="1620000"/>
                </a:xfrm>
                <a:prstGeom prst="rect">
                  <a:avLst/>
                </a:prstGeom>
                <a:solidFill>
                  <a:srgbClr val="FF99CC">
                    <a:alpha val="45097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ja-JP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Social </a:t>
                  </a:r>
                </a:p>
                <a:p>
                  <a:r>
                    <a:rPr lang="en-US" altLang="ja-JP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impacts</a:t>
                  </a:r>
                  <a:endParaRPr lang="en-US" altLang="ja-JP" b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9" name="Line 164"/>
                <p:cNvSpPr>
                  <a:spLocks noChangeShapeType="1"/>
                </p:cNvSpPr>
                <p:nvPr/>
              </p:nvSpPr>
              <p:spPr bwMode="auto">
                <a:xfrm>
                  <a:off x="1727051" y="3213101"/>
                  <a:ext cx="0" cy="5257011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ja-JP"/>
                </a:p>
              </p:txBody>
            </p:sp>
            <p:sp>
              <p:nvSpPr>
                <p:cNvPr id="20" name="Line 171"/>
                <p:cNvSpPr>
                  <a:spLocks noChangeShapeType="1"/>
                </p:cNvSpPr>
                <p:nvPr/>
              </p:nvSpPr>
              <p:spPr bwMode="auto">
                <a:xfrm>
                  <a:off x="4247331" y="3212976"/>
                  <a:ext cx="0" cy="525600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ja-JP"/>
                </a:p>
              </p:txBody>
            </p:sp>
            <p:sp>
              <p:nvSpPr>
                <p:cNvPr id="21" name="Line 172"/>
                <p:cNvSpPr>
                  <a:spLocks noChangeShapeType="1"/>
                </p:cNvSpPr>
                <p:nvPr/>
              </p:nvSpPr>
              <p:spPr bwMode="auto">
                <a:xfrm>
                  <a:off x="6551587" y="3213100"/>
                  <a:ext cx="0" cy="525600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ja-JP"/>
                </a:p>
              </p:txBody>
            </p:sp>
          </p:grpSp>
          <p:sp>
            <p:nvSpPr>
              <p:cNvPr id="7" name="Text Box 173"/>
              <p:cNvSpPr txBox="1">
                <a:spLocks noChangeArrowheads="1"/>
              </p:cNvSpPr>
              <p:nvPr/>
            </p:nvSpPr>
            <p:spPr bwMode="auto">
              <a:xfrm>
                <a:off x="2375123" y="3337829"/>
                <a:ext cx="118494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2800" dirty="0" smtClean="0">
                    <a:solidFill>
                      <a:srgbClr val="FF0000"/>
                    </a:solidFill>
                    <a:ea typeface="小塚ゴシック Pro H" pitchFamily="34" charset="-128"/>
                  </a:rPr>
                  <a:t>Energy</a:t>
                </a:r>
                <a:endParaRPr lang="en-US" altLang="ja-JP" sz="2800" dirty="0">
                  <a:solidFill>
                    <a:srgbClr val="FF0000"/>
                  </a:solidFill>
                  <a:ea typeface="小塚ゴシック Pro H" pitchFamily="34" charset="-128"/>
                </a:endParaRPr>
              </a:p>
            </p:txBody>
          </p:sp>
          <p:sp>
            <p:nvSpPr>
              <p:cNvPr id="8" name="Text Box 174"/>
              <p:cNvSpPr txBox="1">
                <a:spLocks noChangeArrowheads="1"/>
              </p:cNvSpPr>
              <p:nvPr/>
            </p:nvSpPr>
            <p:spPr bwMode="auto">
              <a:xfrm>
                <a:off x="4842486" y="3341688"/>
                <a:ext cx="91701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2800" dirty="0" smtClean="0">
                    <a:solidFill>
                      <a:srgbClr val="008000"/>
                    </a:solidFill>
                    <a:ea typeface="小塚ゴシック Pro H" pitchFamily="34" charset="-128"/>
                  </a:rPr>
                  <a:t>Food</a:t>
                </a:r>
                <a:endParaRPr lang="en-US" altLang="ja-JP" sz="2800" dirty="0">
                  <a:solidFill>
                    <a:srgbClr val="008000"/>
                  </a:solidFill>
                  <a:ea typeface="小塚ゴシック Pro H" pitchFamily="34" charset="-128"/>
                </a:endParaRPr>
              </a:p>
            </p:txBody>
          </p:sp>
          <p:sp>
            <p:nvSpPr>
              <p:cNvPr id="9" name="Text Box 175"/>
              <p:cNvSpPr txBox="1">
                <a:spLocks noChangeArrowheads="1"/>
              </p:cNvSpPr>
              <p:nvPr/>
            </p:nvSpPr>
            <p:spPr bwMode="auto">
              <a:xfrm>
                <a:off x="7111942" y="3357563"/>
                <a:ext cx="131185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2800" dirty="0" smtClean="0">
                    <a:solidFill>
                      <a:schemeClr val="hlink"/>
                    </a:solidFill>
                    <a:ea typeface="小塚ゴシック Pro H" pitchFamily="34" charset="-128"/>
                  </a:rPr>
                  <a:t>Finance</a:t>
                </a:r>
                <a:endParaRPr lang="en-US" altLang="ja-JP" sz="2800" dirty="0">
                  <a:solidFill>
                    <a:schemeClr val="hlink"/>
                  </a:solidFill>
                  <a:ea typeface="小塚ゴシック Pro H" pitchFamily="34" charset="-128"/>
                </a:endParaRPr>
              </a:p>
            </p:txBody>
          </p:sp>
          <p:sp>
            <p:nvSpPr>
              <p:cNvPr id="10" name="Text Box 176"/>
              <p:cNvSpPr txBox="1">
                <a:spLocks noChangeArrowheads="1"/>
              </p:cNvSpPr>
              <p:nvPr/>
            </p:nvSpPr>
            <p:spPr bwMode="auto">
              <a:xfrm>
                <a:off x="1704316" y="4064586"/>
                <a:ext cx="2543015" cy="1323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marL="285750" indent="-285750">
                  <a:spcAft>
                    <a:spcPts val="600"/>
                  </a:spcAft>
                  <a:buClr>
                    <a:srgbClr val="008000"/>
                  </a:buClr>
                  <a:buSzPct val="130000"/>
                  <a:buFont typeface="Wingdings" charset="2"/>
                  <a:buChar char="l"/>
                  <a:defRPr sz="1500">
                    <a:solidFill>
                      <a:srgbClr val="000000"/>
                    </a:solidFill>
                    <a:latin typeface="+mj-lt"/>
                    <a:ea typeface="MS UI Gothic" pitchFamily="50" charset="-128"/>
                  </a:defRPr>
                </a:lvl1pPr>
              </a:lstStyle>
              <a:p>
                <a:pPr>
                  <a:buClr>
                    <a:srgbClr val="FF0000"/>
                  </a:buClr>
                </a:pPr>
                <a:r>
                  <a:rPr lang="en-US" altLang="ja-JP" dirty="0" smtClean="0"/>
                  <a:t>Employment generation</a:t>
                </a:r>
              </a:p>
              <a:p>
                <a:pPr>
                  <a:buClr>
                    <a:srgbClr val="FF0000"/>
                  </a:buClr>
                </a:pPr>
                <a:r>
                  <a:rPr lang="en-US" altLang="ja-JP" dirty="0" smtClean="0"/>
                  <a:t>Conflict mitigation between people and wildlife by using Jatropha fence</a:t>
                </a:r>
              </a:p>
            </p:txBody>
          </p:sp>
          <p:sp>
            <p:nvSpPr>
              <p:cNvPr id="11" name="Text Box 177"/>
              <p:cNvSpPr txBox="1">
                <a:spLocks noChangeArrowheads="1"/>
              </p:cNvSpPr>
              <p:nvPr/>
            </p:nvSpPr>
            <p:spPr bwMode="auto">
              <a:xfrm>
                <a:off x="4198058" y="4030033"/>
                <a:ext cx="2497545" cy="1631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marL="285750" indent="-285750">
                  <a:spcAft>
                    <a:spcPts val="600"/>
                  </a:spcAft>
                  <a:buClr>
                    <a:srgbClr val="0000FF"/>
                  </a:buClr>
                  <a:buSzPct val="130000"/>
                  <a:buFont typeface="Wingdings" charset="2"/>
                  <a:buChar char="l"/>
                  <a:defRPr sz="1500">
                    <a:solidFill>
                      <a:srgbClr val="000000"/>
                    </a:solidFill>
                    <a:latin typeface="+mj-lt"/>
                    <a:ea typeface="MS UI Gothic" pitchFamily="50" charset="-128"/>
                  </a:defRPr>
                </a:lvl1pPr>
              </a:lstStyle>
              <a:p>
                <a:pPr>
                  <a:buClr>
                    <a:srgbClr val="008000"/>
                  </a:buClr>
                </a:pPr>
                <a:r>
                  <a:rPr lang="en-US" altLang="ja-JP" dirty="0" smtClean="0"/>
                  <a:t>Employment generation</a:t>
                </a:r>
              </a:p>
              <a:p>
                <a:pPr>
                  <a:buClr>
                    <a:srgbClr val="008000"/>
                  </a:buClr>
                </a:pPr>
                <a:r>
                  <a:rPr lang="en-US" altLang="ja-JP" dirty="0" smtClean="0"/>
                  <a:t>Improvement of agricultural productivity by use of organic fertilizer</a:t>
                </a:r>
              </a:p>
              <a:p>
                <a:pPr>
                  <a:buClr>
                    <a:srgbClr val="008000"/>
                  </a:buClr>
                </a:pPr>
                <a:r>
                  <a:rPr lang="en-US" altLang="ja-JP" dirty="0" smtClean="0"/>
                  <a:t>Regional industry revitalization</a:t>
                </a:r>
                <a:endParaRPr lang="en-US" altLang="ja-JP" dirty="0"/>
              </a:p>
            </p:txBody>
          </p:sp>
          <p:sp>
            <p:nvSpPr>
              <p:cNvPr id="12" name="Text Box 178"/>
              <p:cNvSpPr txBox="1">
                <a:spLocks noChangeArrowheads="1"/>
              </p:cNvSpPr>
              <p:nvPr/>
            </p:nvSpPr>
            <p:spPr bwMode="auto">
              <a:xfrm>
                <a:off x="6551587" y="4041940"/>
                <a:ext cx="2456574" cy="1938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Clr>
                    <a:srgbClr val="0000FF"/>
                  </a:buClr>
                  <a:buSzPct val="130000"/>
                  <a:buFont typeface="Wingdings" charset="2"/>
                  <a:buChar char="l"/>
                </a:pPr>
                <a:r>
                  <a:rPr lang="en-US" altLang="ja-JP" sz="1500" dirty="0" smtClean="0">
                    <a:solidFill>
                      <a:srgbClr val="000000"/>
                    </a:solidFill>
                    <a:latin typeface="+mj-lt"/>
                    <a:ea typeface="MS UI Gothic" pitchFamily="50" charset="-128"/>
                  </a:rPr>
                  <a:t>Employment generation</a:t>
                </a:r>
              </a:p>
              <a:p>
                <a:pPr marL="285750" indent="-285750">
                  <a:spcAft>
                    <a:spcPts val="600"/>
                  </a:spcAft>
                  <a:buClr>
                    <a:srgbClr val="0000FF"/>
                  </a:buClr>
                  <a:buSzPct val="130000"/>
                  <a:buFont typeface="Wingdings" charset="2"/>
                  <a:buChar char="l"/>
                </a:pPr>
                <a:r>
                  <a:rPr lang="en-US" altLang="ja-JP" sz="1500" dirty="0" smtClean="0">
                    <a:solidFill>
                      <a:srgbClr val="000000"/>
                    </a:solidFill>
                    <a:latin typeface="+mj-lt"/>
                    <a:ea typeface="MS UI Gothic" pitchFamily="50" charset="-128"/>
                  </a:rPr>
                  <a:t>Access to financial services for people in rural areas</a:t>
                </a:r>
              </a:p>
              <a:p>
                <a:pPr marL="285750" indent="-285750">
                  <a:spcAft>
                    <a:spcPts val="600"/>
                  </a:spcAft>
                  <a:buClr>
                    <a:srgbClr val="0000FF"/>
                  </a:buClr>
                  <a:buSzPct val="130000"/>
                  <a:buFont typeface="Wingdings" charset="2"/>
                  <a:buChar char="l"/>
                </a:pPr>
                <a:r>
                  <a:rPr lang="en-US" altLang="ja-JP" sz="1500" dirty="0" smtClean="0">
                    <a:solidFill>
                      <a:srgbClr val="000000"/>
                    </a:solidFill>
                    <a:latin typeface="+mj-lt"/>
                    <a:ea typeface="MS UI Gothic" pitchFamily="50" charset="-128"/>
                  </a:rPr>
                  <a:t>Improvement financial literacy</a:t>
                </a:r>
              </a:p>
              <a:p>
                <a:pPr>
                  <a:spcAft>
                    <a:spcPts val="600"/>
                  </a:spcAft>
                  <a:buClr>
                    <a:srgbClr val="0000FF"/>
                  </a:buClr>
                  <a:buSzPct val="130000"/>
                </a:pPr>
                <a:endParaRPr lang="en-US" altLang="ja-JP" sz="1500" dirty="0">
                  <a:solidFill>
                    <a:srgbClr val="000000"/>
                  </a:solidFill>
                  <a:latin typeface="+mj-lt"/>
                  <a:ea typeface="MS UI Gothic" pitchFamily="50" charset="-128"/>
                </a:endParaRPr>
              </a:p>
            </p:txBody>
          </p:sp>
          <p:sp>
            <p:nvSpPr>
              <p:cNvPr id="13" name="Text Box 179"/>
              <p:cNvSpPr txBox="1">
                <a:spLocks noChangeArrowheads="1"/>
              </p:cNvSpPr>
              <p:nvPr/>
            </p:nvSpPr>
            <p:spPr bwMode="auto">
              <a:xfrm>
                <a:off x="1727051" y="5733257"/>
                <a:ext cx="2592288" cy="1277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marL="285750" indent="-285750">
                  <a:spcAft>
                    <a:spcPts val="600"/>
                  </a:spcAft>
                  <a:buClr>
                    <a:srgbClr val="FF0000"/>
                  </a:buClr>
                  <a:buSzPct val="130000"/>
                  <a:buFont typeface="Wingdings" charset="2"/>
                  <a:buChar char="l"/>
                  <a:defRPr sz="1500">
                    <a:solidFill>
                      <a:srgbClr val="000000"/>
                    </a:solidFill>
                    <a:latin typeface="+mj-lt"/>
                    <a:ea typeface="MS UI Gothic" pitchFamily="50" charset="-128"/>
                  </a:defRPr>
                </a:lvl1pPr>
              </a:lstStyle>
              <a:p>
                <a:r>
                  <a:rPr lang="en-US" altLang="ja-JP" dirty="0" smtClean="0"/>
                  <a:t>Cost reduction of fossil fuel in rural areas                   </a:t>
                </a:r>
                <a:r>
                  <a:rPr lang="en-US" altLang="ja-JP" sz="1200" dirty="0" smtClean="0"/>
                  <a:t>(</a:t>
                </a:r>
                <a:r>
                  <a:rPr lang="en-US" altLang="ja-JP" sz="1200" dirty="0" smtClean="0"/>
                  <a:t>41</a:t>
                </a:r>
                <a:r>
                  <a:rPr lang="en-US" altLang="ja-JP" sz="1200" dirty="0" smtClean="0"/>
                  <a:t>〜42Mts</a:t>
                </a:r>
                <a:r>
                  <a:rPr lang="en-US" altLang="ja-JP" sz="1200" dirty="0" smtClean="0"/>
                  <a:t>/</a:t>
                </a:r>
                <a:r>
                  <a:rPr lang="en-US" altLang="ja-JP" sz="1200" dirty="0" smtClean="0"/>
                  <a:t>L → </a:t>
                </a:r>
                <a:r>
                  <a:rPr lang="en-US" altLang="ja-JP" sz="1200" dirty="0" smtClean="0"/>
                  <a:t>38</a:t>
                </a:r>
                <a:r>
                  <a:rPr lang="en-US" altLang="ja-JP" sz="1200" dirty="0" smtClean="0"/>
                  <a:t>〜40Mts</a:t>
                </a:r>
                <a:r>
                  <a:rPr lang="en-US" altLang="ja-JP" sz="1200" dirty="0" smtClean="0"/>
                  <a:t>/</a:t>
                </a:r>
                <a:r>
                  <a:rPr lang="en-US" altLang="ja-JP" sz="1200" dirty="0" smtClean="0"/>
                  <a:t>L )</a:t>
                </a:r>
              </a:p>
              <a:p>
                <a:r>
                  <a:rPr lang="en-US" altLang="ja-JP" dirty="0" smtClean="0"/>
                  <a:t>Developing local economy in rural areas</a:t>
                </a:r>
                <a:endParaRPr lang="en-US" altLang="ja-JP" dirty="0"/>
              </a:p>
            </p:txBody>
          </p:sp>
          <p:sp>
            <p:nvSpPr>
              <p:cNvPr id="14" name="Text Box 180"/>
              <p:cNvSpPr txBox="1">
                <a:spLocks noChangeArrowheads="1"/>
              </p:cNvSpPr>
              <p:nvPr/>
            </p:nvSpPr>
            <p:spPr bwMode="auto">
              <a:xfrm>
                <a:off x="4176965" y="5733257"/>
                <a:ext cx="2518638" cy="1277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marL="285750" indent="-285750">
                  <a:spcAft>
                    <a:spcPts val="600"/>
                  </a:spcAft>
                  <a:buClr>
                    <a:srgbClr val="008000"/>
                  </a:buClr>
                  <a:buSzPct val="130000"/>
                  <a:buFont typeface="Wingdings" charset="2"/>
                  <a:buChar char="l"/>
                  <a:defRPr sz="1500">
                    <a:solidFill>
                      <a:srgbClr val="000000"/>
                    </a:solidFill>
                    <a:latin typeface="+mj-lt"/>
                    <a:ea typeface="MS UI Gothic" pitchFamily="50" charset="-128"/>
                  </a:defRPr>
                </a:lvl1pPr>
              </a:lstStyle>
              <a:p>
                <a:r>
                  <a:rPr lang="en-US" altLang="ja-JP" dirty="0" smtClean="0"/>
                  <a:t>Cost reduction of fertilizers in rural areas                   </a:t>
                </a:r>
                <a:r>
                  <a:rPr lang="en-US" altLang="ja-JP" sz="1200" dirty="0" smtClean="0"/>
                  <a:t>(</a:t>
                </a:r>
                <a:r>
                  <a:rPr lang="en-US" altLang="ja-JP" sz="1200" dirty="0" smtClean="0"/>
                  <a:t>52Mts</a:t>
                </a:r>
                <a:r>
                  <a:rPr lang="en-US" altLang="ja-JP" sz="1200" dirty="0" smtClean="0"/>
                  <a:t>/</a:t>
                </a:r>
                <a:r>
                  <a:rPr lang="en-US" altLang="ja-JP" sz="1200" dirty="0" smtClean="0"/>
                  <a:t>kg → </a:t>
                </a:r>
                <a:r>
                  <a:rPr lang="en-US" altLang="ja-JP" sz="1200" dirty="0" smtClean="0"/>
                  <a:t>10Mts</a:t>
                </a:r>
                <a:r>
                  <a:rPr lang="en-US" altLang="ja-JP" sz="1200" dirty="0" smtClean="0"/>
                  <a:t>/</a:t>
                </a:r>
                <a:r>
                  <a:rPr lang="en-US" altLang="ja-JP" sz="1200" dirty="0" smtClean="0"/>
                  <a:t>kg)</a:t>
                </a:r>
              </a:p>
              <a:p>
                <a:r>
                  <a:rPr lang="en-US" altLang="ja-JP" dirty="0" smtClean="0"/>
                  <a:t>Secure local products’ market</a:t>
                </a:r>
              </a:p>
            </p:txBody>
          </p:sp>
          <p:sp>
            <p:nvSpPr>
              <p:cNvPr id="15" name="Text Box 181"/>
              <p:cNvSpPr txBox="1">
                <a:spLocks noChangeArrowheads="1"/>
              </p:cNvSpPr>
              <p:nvPr/>
            </p:nvSpPr>
            <p:spPr bwMode="auto">
              <a:xfrm>
                <a:off x="6551907" y="5686217"/>
                <a:ext cx="2627464" cy="1631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marL="285750" indent="-285750">
                  <a:spcAft>
                    <a:spcPts val="600"/>
                  </a:spcAft>
                  <a:buClr>
                    <a:srgbClr val="0000FF"/>
                  </a:buClr>
                  <a:buSzPct val="130000"/>
                  <a:buFont typeface="Wingdings" charset="2"/>
                  <a:buChar char="l"/>
                  <a:defRPr sz="1500">
                    <a:solidFill>
                      <a:srgbClr val="000000"/>
                    </a:solidFill>
                    <a:latin typeface="+mj-lt"/>
                    <a:ea typeface="MS UI Gothic" pitchFamily="50" charset="-128"/>
                  </a:defRPr>
                </a:lvl1pPr>
              </a:lstStyle>
              <a:p>
                <a:r>
                  <a:rPr lang="en-US" altLang="ja-JP" dirty="0" smtClean="0"/>
                  <a:t>Increase access to loans</a:t>
                </a:r>
              </a:p>
              <a:p>
                <a:r>
                  <a:rPr lang="en-US" altLang="ja-JP" dirty="0" smtClean="0"/>
                  <a:t>Saving transportation expenses for going to bank</a:t>
                </a:r>
              </a:p>
              <a:p>
                <a:r>
                  <a:rPr lang="en-US" altLang="ja-JP" dirty="0" smtClean="0"/>
                  <a:t>Creating favorable investment environment for foreign companies</a:t>
                </a:r>
              </a:p>
            </p:txBody>
          </p:sp>
        </p:grpSp>
        <p:sp>
          <p:nvSpPr>
            <p:cNvPr id="22" name="Rectangle 162"/>
            <p:cNvSpPr>
              <a:spLocks noChangeArrowheads="1"/>
            </p:cNvSpPr>
            <p:nvPr/>
          </p:nvSpPr>
          <p:spPr bwMode="auto">
            <a:xfrm>
              <a:off x="107504" y="5572611"/>
              <a:ext cx="8893175" cy="1096749"/>
            </a:xfrm>
            <a:prstGeom prst="rect">
              <a:avLst/>
            </a:prstGeom>
            <a:solidFill>
              <a:schemeClr val="accent5"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ja-JP" b="1" dirty="0" smtClean="0">
                  <a:solidFill>
                    <a:schemeClr val="tx2">
                      <a:lumMod val="75000"/>
                    </a:schemeClr>
                  </a:solidFill>
                </a:rPr>
                <a:t>Environmental</a:t>
              </a:r>
            </a:p>
            <a:p>
              <a:r>
                <a:rPr lang="en-US" altLang="ja-JP" b="1" dirty="0" smtClean="0">
                  <a:solidFill>
                    <a:schemeClr val="tx2">
                      <a:lumMod val="75000"/>
                    </a:schemeClr>
                  </a:solidFill>
                </a:rPr>
                <a:t>impacts</a:t>
              </a:r>
              <a:endParaRPr lang="en-US" altLang="ja-JP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Text Box 180"/>
          <p:cNvSpPr txBox="1">
            <a:spLocks noChangeArrowheads="1"/>
          </p:cNvSpPr>
          <p:nvPr/>
        </p:nvSpPr>
        <p:spPr bwMode="auto">
          <a:xfrm>
            <a:off x="4199199" y="5589240"/>
            <a:ext cx="251863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spcAft>
                <a:spcPts val="600"/>
              </a:spcAft>
              <a:buClr>
                <a:srgbClr val="008000"/>
              </a:buClr>
              <a:buSzPct val="130000"/>
              <a:buFont typeface="Wingdings" charset="2"/>
              <a:buChar char="l"/>
              <a:defRPr sz="1500">
                <a:solidFill>
                  <a:srgbClr val="000000"/>
                </a:solidFill>
                <a:latin typeface="+mj-lt"/>
                <a:ea typeface="MS UI Gothic" pitchFamily="50" charset="-128"/>
              </a:defRPr>
            </a:lvl1pPr>
          </a:lstStyle>
          <a:p>
            <a:r>
              <a:rPr lang="en-US" altLang="ja-JP" dirty="0" smtClean="0"/>
              <a:t>Avoiding devastation of land because of chemical fertilizer</a:t>
            </a:r>
          </a:p>
        </p:txBody>
      </p:sp>
      <p:sp>
        <p:nvSpPr>
          <p:cNvPr id="26" name="Text Box 179"/>
          <p:cNvSpPr txBox="1">
            <a:spLocks noChangeArrowheads="1"/>
          </p:cNvSpPr>
          <p:nvPr/>
        </p:nvSpPr>
        <p:spPr bwMode="auto">
          <a:xfrm>
            <a:off x="1691680" y="5576753"/>
            <a:ext cx="241200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spcAft>
                <a:spcPts val="600"/>
              </a:spcAft>
              <a:buClr>
                <a:srgbClr val="FF0000"/>
              </a:buClr>
              <a:buSzPct val="130000"/>
              <a:buFont typeface="Wingdings" charset="2"/>
              <a:buChar char="l"/>
              <a:defRPr sz="1500">
                <a:solidFill>
                  <a:srgbClr val="000000"/>
                </a:solidFill>
                <a:latin typeface="+mj-lt"/>
                <a:ea typeface="MS UI Gothic" pitchFamily="50" charset="-128"/>
              </a:defRPr>
            </a:lvl1pPr>
          </a:lstStyle>
          <a:p>
            <a:r>
              <a:rPr lang="en-US" altLang="ja-JP" dirty="0" smtClean="0"/>
              <a:t>Improving CO2 balance in communities</a:t>
            </a:r>
          </a:p>
          <a:p>
            <a:r>
              <a:rPr lang="en-US" altLang="ja-JP" dirty="0" smtClean="0"/>
              <a:t>Reducing soil erosion due to water and winds</a:t>
            </a:r>
            <a:endParaRPr lang="en-US" altLang="ja-JP" dirty="0"/>
          </a:p>
        </p:txBody>
      </p:sp>
      <p:sp>
        <p:nvSpPr>
          <p:cNvPr id="27" name="タイトル 1"/>
          <p:cNvSpPr txBox="1">
            <a:spLocks/>
          </p:cNvSpPr>
          <p:nvPr/>
        </p:nvSpPr>
        <p:spPr>
          <a:xfrm>
            <a:off x="1061864" y="93193"/>
            <a:ext cx="7020272" cy="9595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spcBef>
                <a:spcPts val="0"/>
              </a:spcBef>
              <a:spcAft>
                <a:spcPts val="1200"/>
              </a:spcAft>
            </a:pPr>
            <a:r>
              <a:rPr lang="en-US" altLang="ja-JP" dirty="0" smtClean="0">
                <a:solidFill>
                  <a:srgbClr val="006600"/>
                </a:solidFill>
                <a:cs typeface="Calibri"/>
              </a:rPr>
              <a:t>11.</a:t>
            </a:r>
            <a:r>
              <a:rPr lang="en-US" altLang="ja-JP" sz="3200" dirty="0" smtClean="0">
                <a:cs typeface="Calibri"/>
              </a:rPr>
              <a:t> </a:t>
            </a:r>
            <a:r>
              <a:rPr lang="en-US" altLang="ja-JP" sz="4000" dirty="0" smtClean="0">
                <a:cs typeface="Calibri"/>
              </a:rPr>
              <a:t>Impacts</a:t>
            </a:r>
            <a:endParaRPr lang="en-US" altLang="ja-JP" sz="4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6306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1864" y="93193"/>
            <a:ext cx="7020272" cy="959543"/>
          </a:xfrm>
        </p:spPr>
        <p:txBody>
          <a:bodyPr>
            <a:noAutofit/>
          </a:bodyPr>
          <a:lstStyle/>
          <a:p>
            <a:r>
              <a:rPr lang="en-US" altLang="ja-JP" dirty="0" smtClean="0">
                <a:solidFill>
                  <a:srgbClr val="006600"/>
                </a:solidFill>
                <a:cs typeface="Calibri"/>
              </a:rPr>
              <a:t>12.</a:t>
            </a:r>
            <a:r>
              <a:rPr lang="en-US" altLang="ja-JP" sz="3200" dirty="0" smtClean="0">
                <a:cs typeface="Calibri"/>
              </a:rPr>
              <a:t> </a:t>
            </a:r>
            <a:r>
              <a:rPr lang="en-US" altLang="ja-JP" sz="4000" dirty="0" smtClean="0">
                <a:cs typeface="Calibri"/>
              </a:rPr>
              <a:t>Challenges</a:t>
            </a:r>
            <a:endParaRPr kumimoji="1" lang="en-US" altLang="ja-JP" sz="4000" dirty="0">
              <a:cs typeface="Calibri"/>
            </a:endParaRPr>
          </a:p>
        </p:txBody>
      </p:sp>
      <p:pic>
        <p:nvPicPr>
          <p:cNvPr id="15" name="図 14" descr="ADM ロゴ極小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760" y="253731"/>
            <a:ext cx="808205" cy="784779"/>
          </a:xfrm>
          <a:prstGeom prst="rect">
            <a:avLst/>
          </a:prstGeom>
        </p:spPr>
      </p:pic>
      <p:pic>
        <p:nvPicPr>
          <p:cNvPr id="20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160" y="218144"/>
            <a:ext cx="636683" cy="86399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テキスト ボックス 2"/>
          <p:cNvSpPr txBox="1"/>
          <p:nvPr/>
        </p:nvSpPr>
        <p:spPr>
          <a:xfrm>
            <a:off x="267341" y="1307663"/>
            <a:ext cx="8553131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/>
              <a:t>Political incentives to promote the use of biofuel</a:t>
            </a:r>
            <a:endParaRPr lang="en-US" altLang="ja-JP" sz="2800" dirty="0" smtClean="0"/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/>
              <a:t>Lack of specific regulations focusing on production, storage, transportation and sale of Biofuel for non-transport sectors.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/>
              <a:t>Application of Biofuel tax incentives for JAT–DIESEL as this product is for non-transport sectors 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altLang="ja-JP" sz="2800" dirty="0" smtClean="0"/>
              <a:t>New strategy for </a:t>
            </a:r>
            <a:r>
              <a:rPr lang="en-US" altLang="ja-JP" sz="2800" dirty="0"/>
              <a:t>JAT-</a:t>
            </a:r>
            <a:r>
              <a:rPr lang="en-US" altLang="ja-JP" sz="2800" dirty="0" smtClean="0"/>
              <a:t>DIESEL sale                                   ⇒ Collaboration with FUNAE, </a:t>
            </a:r>
            <a:r>
              <a:rPr lang="en-US" altLang="ja-JP" sz="2800" dirty="0" err="1" smtClean="0"/>
              <a:t>Petromoc</a:t>
            </a:r>
            <a:endParaRPr lang="en-US" altLang="ja-JP" sz="2800" dirty="0"/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altLang="ja-JP" sz="2800" dirty="0"/>
              <a:t>Political support for constitution of micro credit bank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endParaRPr lang="en-US" altLang="ja-JP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en-US" altLang="ja-JP" smtClean="0"/>
              <a:t>16</a:t>
            </a:fld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122685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pic>
        <p:nvPicPr>
          <p:cNvPr id="2" name="図 1" descr="IMG_1122.JPG"/>
          <p:cNvPicPr>
            <a:picLocks noChangeAspect="1"/>
          </p:cNvPicPr>
          <p:nvPr/>
        </p:nvPicPr>
        <p:blipFill rotWithShape="1">
          <a:blip r:embed="rId2" cstate="email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7" y="1340768"/>
            <a:ext cx="9133127" cy="419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2827447" y="4509120"/>
            <a:ext cx="3489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rgbClr val="006600"/>
                </a:solidFill>
              </a:rPr>
              <a:t>OBRIGADO!!!!!!</a:t>
            </a:r>
            <a:endParaRPr kumimoji="1" lang="ja-JP" altLang="en-US" sz="4000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00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7644" y="44624"/>
            <a:ext cx="6408712" cy="830996"/>
          </a:xfrm>
        </p:spPr>
        <p:txBody>
          <a:bodyPr>
            <a:normAutofit fontScale="90000"/>
          </a:bodyPr>
          <a:lstStyle/>
          <a:p>
            <a:pPr marL="514350" indent="-514350">
              <a:spcBef>
                <a:spcPts val="0"/>
              </a:spcBef>
              <a:spcAft>
                <a:spcPts val="1200"/>
              </a:spcAft>
            </a:pPr>
            <a:r>
              <a:rPr lang="en-US" altLang="ja-JP" dirty="0" smtClean="0">
                <a:solidFill>
                  <a:srgbClr val="006600"/>
                </a:solidFill>
                <a:cs typeface="Calibri"/>
              </a:rPr>
              <a:t>1.</a:t>
            </a:r>
            <a:r>
              <a:rPr lang="en-US" altLang="ja-JP" dirty="0" smtClean="0">
                <a:solidFill>
                  <a:srgbClr val="262626"/>
                </a:solidFill>
                <a:cs typeface="Calibri"/>
              </a:rPr>
              <a:t> </a:t>
            </a:r>
            <a:r>
              <a:rPr lang="en-US" altLang="ja-JP" sz="3600" dirty="0" smtClean="0">
                <a:cs typeface="Calibri"/>
              </a:rPr>
              <a:t>General information of </a:t>
            </a:r>
            <a:r>
              <a:rPr lang="en-US" altLang="ja-JP" sz="3600" dirty="0" smtClean="0">
                <a:cs typeface="Calibri"/>
              </a:rPr>
              <a:t>NBF / ADM</a:t>
            </a:r>
            <a:endParaRPr lang="en-US" altLang="ja-JP" sz="3600" dirty="0">
              <a:cs typeface="Calibri"/>
            </a:endParaRPr>
          </a:p>
        </p:txBody>
      </p:sp>
      <p:grpSp>
        <p:nvGrpSpPr>
          <p:cNvPr id="6" name="図形グループ 5"/>
          <p:cNvGrpSpPr/>
          <p:nvPr/>
        </p:nvGrpSpPr>
        <p:grpSpPr>
          <a:xfrm>
            <a:off x="251520" y="1231508"/>
            <a:ext cx="9073008" cy="6120274"/>
            <a:chOff x="251520" y="1231508"/>
            <a:chExt cx="9073008" cy="6120274"/>
          </a:xfrm>
        </p:grpSpPr>
        <p:grpSp>
          <p:nvGrpSpPr>
            <p:cNvPr id="4" name="図形グループ 3"/>
            <p:cNvGrpSpPr/>
            <p:nvPr/>
          </p:nvGrpSpPr>
          <p:grpSpPr>
            <a:xfrm>
              <a:off x="251520" y="1231508"/>
              <a:ext cx="4320480" cy="5005804"/>
              <a:chOff x="251520" y="1898169"/>
              <a:chExt cx="4320480" cy="5005804"/>
            </a:xfrm>
          </p:grpSpPr>
          <p:sp>
            <p:nvSpPr>
              <p:cNvPr id="24" name="テキスト ボックス 23"/>
              <p:cNvSpPr txBox="1"/>
              <p:nvPr/>
            </p:nvSpPr>
            <p:spPr>
              <a:xfrm>
                <a:off x="251520" y="2348880"/>
                <a:ext cx="4320480" cy="4555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Name: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Nippon Biodiesel Fuel, Co.,</a:t>
                </a:r>
                <a:endParaRPr lang="en-US" altLang="ja-JP" sz="2000" b="1" dirty="0" smtClean="0"/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CEO: 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Makoto </a:t>
                </a:r>
                <a:r>
                  <a:rPr lang="en-US" altLang="ja-JP" sz="2000" i="1" dirty="0" err="1" smtClean="0"/>
                  <a:t>Goda</a:t>
                </a:r>
                <a:endParaRPr lang="en-US" altLang="ja-JP" sz="2000" b="1" dirty="0" smtClean="0"/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Established date: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21 January 2000</a:t>
                </a:r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Activities conducted in Mozambique: </a:t>
                </a:r>
              </a:p>
              <a:p>
                <a:pPr lvl="1"/>
                <a:r>
                  <a:rPr lang="en-US" sz="2000" dirty="0" smtClean="0"/>
                  <a:t>Research on efficiency and sustainability of </a:t>
                </a:r>
                <a:r>
                  <a:rPr lang="en-US" sz="2000" dirty="0" err="1" smtClean="0"/>
                  <a:t>jatropha</a:t>
                </a:r>
                <a:r>
                  <a:rPr lang="en-US" sz="2000" dirty="0" smtClean="0"/>
                  <a:t> biofuel conducted with University of Tokyo and UEM funded by JICA - JST ( 2010 ~ 2017)</a:t>
                </a:r>
                <a:endParaRPr lang="en-US" altLang="ja-JP" sz="2000" i="1" dirty="0"/>
              </a:p>
            </p:txBody>
          </p:sp>
          <p:pic>
            <p:nvPicPr>
              <p:cNvPr id="25" name="図 24" descr="jp.gif"/>
              <p:cNvPicPr>
                <a:picLocks noChangeAspect="1"/>
              </p:cNvPicPr>
              <p:nvPr/>
            </p:nvPicPr>
            <p:blipFill>
              <a:blip r:embed="rId2" cstate="email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07704" y="1928599"/>
                <a:ext cx="1170482" cy="78032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8" name="テキスト ボックス 17"/>
              <p:cNvSpPr txBox="1"/>
              <p:nvPr/>
            </p:nvSpPr>
            <p:spPr>
              <a:xfrm>
                <a:off x="470711" y="1898169"/>
                <a:ext cx="1236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Wingdings" charset="2"/>
                  <a:buChar char="v"/>
                </a:pPr>
                <a:r>
                  <a:rPr kumimoji="1" lang="en-US" altLang="ja-JP" sz="2800" b="1" dirty="0" smtClean="0">
                    <a:solidFill>
                      <a:srgbClr val="006600"/>
                    </a:solidFill>
                  </a:rPr>
                  <a:t>NBF</a:t>
                </a:r>
              </a:p>
            </p:txBody>
          </p:sp>
        </p:grpSp>
        <p:grpSp>
          <p:nvGrpSpPr>
            <p:cNvPr id="5" name="図形グループ 4"/>
            <p:cNvGrpSpPr/>
            <p:nvPr/>
          </p:nvGrpSpPr>
          <p:grpSpPr>
            <a:xfrm>
              <a:off x="4572000" y="1268760"/>
              <a:ext cx="4752528" cy="6083022"/>
              <a:chOff x="4572000" y="1898169"/>
              <a:chExt cx="4752528" cy="6083022"/>
            </a:xfrm>
          </p:grpSpPr>
          <p:sp>
            <p:nvSpPr>
              <p:cNvPr id="19" name="テキスト ボックス 18"/>
              <p:cNvSpPr txBox="1"/>
              <p:nvPr/>
            </p:nvSpPr>
            <p:spPr>
              <a:xfrm>
                <a:off x="4644008" y="1898169"/>
                <a:ext cx="139012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Wingdings" charset="2"/>
                  <a:buChar char="v"/>
                </a:pPr>
                <a:r>
                  <a:rPr lang="en-US" altLang="ja-JP" sz="2800" b="1" dirty="0" smtClean="0">
                    <a:solidFill>
                      <a:srgbClr val="006600"/>
                    </a:solidFill>
                  </a:rPr>
                  <a:t>ADM</a:t>
                </a:r>
                <a:endParaRPr kumimoji="1" lang="en-US" altLang="ja-JP" sz="2800" b="1" dirty="0" smtClean="0">
                  <a:solidFill>
                    <a:srgbClr val="006600"/>
                  </a:solidFill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4572000" y="2348880"/>
                <a:ext cx="475252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Name: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Agro-</a:t>
                </a:r>
                <a:r>
                  <a:rPr lang="en-US" altLang="ja-JP" sz="2000" i="1" dirty="0" err="1" smtClean="0"/>
                  <a:t>Negócio</a:t>
                </a:r>
                <a:r>
                  <a:rPr lang="en-US" altLang="ja-JP" sz="2000" i="1" dirty="0" smtClean="0"/>
                  <a:t> </a:t>
                </a:r>
                <a:r>
                  <a:rPr lang="en-US" altLang="ja-JP" sz="2000" i="1" dirty="0" err="1" smtClean="0"/>
                  <a:t>para</a:t>
                </a:r>
                <a:r>
                  <a:rPr lang="en-US" altLang="ja-JP" sz="2000" i="1" dirty="0" smtClean="0"/>
                  <a:t> o </a:t>
                </a:r>
                <a:r>
                  <a:rPr lang="en-US" altLang="ja-JP" sz="2000" i="1" dirty="0" err="1" smtClean="0"/>
                  <a:t>Desenvolvimento</a:t>
                </a:r>
                <a:r>
                  <a:rPr lang="en-US" altLang="ja-JP" sz="2000" i="1" dirty="0" smtClean="0"/>
                  <a:t> de </a:t>
                </a:r>
                <a:r>
                  <a:rPr lang="en-US" altLang="ja-JP" sz="2000" i="1" dirty="0" err="1" smtClean="0"/>
                  <a:t>Moçambique</a:t>
                </a:r>
                <a:r>
                  <a:rPr lang="en-US" altLang="ja-JP" sz="2000" i="1" dirty="0" smtClean="0"/>
                  <a:t>, </a:t>
                </a:r>
                <a:r>
                  <a:rPr lang="en-US" altLang="ja-JP" sz="2000" i="1" dirty="0" err="1" smtClean="0"/>
                  <a:t>Lda</a:t>
                </a:r>
                <a:endParaRPr lang="en-US" altLang="ja-JP" sz="2000" b="1" dirty="0" smtClean="0"/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CEO: 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Makoto </a:t>
                </a:r>
                <a:r>
                  <a:rPr lang="en-US" altLang="ja-JP" sz="2000" i="1" dirty="0" err="1" smtClean="0"/>
                  <a:t>Goda</a:t>
                </a:r>
                <a:endParaRPr lang="en-US" altLang="ja-JP" sz="2000" b="1" dirty="0" smtClean="0"/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Investor: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Nippon Biodiesel Fuel, Co., Ltd</a:t>
                </a:r>
                <a:endParaRPr lang="en-US" altLang="ja-JP" sz="2000" b="1" dirty="0" smtClean="0"/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Established date 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12 March 2012</a:t>
                </a:r>
                <a:endParaRPr lang="en-US" altLang="ja-JP" sz="2000" b="1" dirty="0" smtClean="0"/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Capital: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/>
                  <a:t>45,500.00 USD</a:t>
                </a:r>
              </a:p>
              <a:p>
                <a:pPr marL="342900" indent="-342900">
                  <a:buFont typeface="Wingdings" charset="2"/>
                  <a:buChar char="ü"/>
                </a:pPr>
                <a:r>
                  <a:rPr lang="en-US" altLang="ja-JP" sz="2000" b="1" dirty="0" smtClean="0"/>
                  <a:t>No. of local staff </a:t>
                </a:r>
                <a:r>
                  <a:rPr lang="en-US" altLang="ja-JP" sz="2000" b="1" dirty="0"/>
                  <a:t>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ja-JP" sz="2000" i="1" dirty="0" smtClean="0"/>
                  <a:t>20 permanent staffs (in April 2015)</a:t>
                </a:r>
                <a:endParaRPr lang="en-US" altLang="ja-JP" sz="2000" b="1" dirty="0"/>
              </a:p>
              <a:p>
                <a:pPr lvl="1"/>
                <a:endParaRPr lang="en-US" altLang="ja-JP" sz="2000" i="1" dirty="0" smtClean="0"/>
              </a:p>
              <a:p>
                <a:pPr lvl="1"/>
                <a:endParaRPr lang="en-US" altLang="ja-JP" sz="2000" i="1" dirty="0"/>
              </a:p>
            </p:txBody>
          </p:sp>
          <p:pic>
            <p:nvPicPr>
              <p:cNvPr id="26" name="図 25" descr="mz.gif"/>
              <p:cNvPicPr>
                <a:picLocks noChangeAspect="1"/>
              </p:cNvPicPr>
              <p:nvPr/>
            </p:nvPicPr>
            <p:blipFill>
              <a:blip r:embed="rId3" cstate="email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17310" y="1928599"/>
                <a:ext cx="1188000" cy="792000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</p:grp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en-US" altLang="ja-JP" smtClean="0"/>
              <a:t>1</a:t>
            </a:fld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384679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14500" y="-27384"/>
            <a:ext cx="5915000" cy="830996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spcAft>
                <a:spcPts val="1200"/>
              </a:spcAft>
            </a:pPr>
            <a:r>
              <a:rPr lang="en-US" altLang="ja-JP" dirty="0">
                <a:solidFill>
                  <a:srgbClr val="006600"/>
                </a:solidFill>
                <a:cs typeface="Calibri"/>
              </a:rPr>
              <a:t>2</a:t>
            </a:r>
            <a:r>
              <a:rPr lang="en-US" altLang="ja-JP" dirty="0" smtClean="0">
                <a:solidFill>
                  <a:srgbClr val="006600"/>
                </a:solidFill>
                <a:cs typeface="Calibri"/>
              </a:rPr>
              <a:t>.</a:t>
            </a:r>
            <a:r>
              <a:rPr lang="en-US" altLang="ja-JP" sz="3600" dirty="0" smtClean="0">
                <a:solidFill>
                  <a:srgbClr val="262626"/>
                </a:solidFill>
                <a:cs typeface="Calibri"/>
              </a:rPr>
              <a:t> </a:t>
            </a:r>
            <a:r>
              <a:rPr lang="en-US" altLang="ja-JP" sz="4000" dirty="0" smtClean="0">
                <a:cs typeface="Calibri"/>
              </a:rPr>
              <a:t>Localization</a:t>
            </a:r>
            <a:endParaRPr lang="en-US" altLang="ja-JP" sz="4000" dirty="0">
              <a:cs typeface="Calibri"/>
            </a:endParaRPr>
          </a:p>
        </p:txBody>
      </p:sp>
      <p:grpSp>
        <p:nvGrpSpPr>
          <p:cNvPr id="11" name="図形グループ 10"/>
          <p:cNvGrpSpPr>
            <a:grpSpLocks noChangeAspect="1"/>
          </p:cNvGrpSpPr>
          <p:nvPr/>
        </p:nvGrpSpPr>
        <p:grpSpPr>
          <a:xfrm>
            <a:off x="467549" y="1173702"/>
            <a:ext cx="2666570" cy="3239993"/>
            <a:chOff x="467544" y="1207659"/>
            <a:chExt cx="2922901" cy="3551445"/>
          </a:xfrm>
        </p:grpSpPr>
        <p:pic>
          <p:nvPicPr>
            <p:cNvPr id="4" name="図 3" descr="スクリーンショット 2013-11-29 12.04.3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544" y="1207659"/>
              <a:ext cx="2892244" cy="3551445"/>
            </a:xfrm>
            <a:prstGeom prst="rect">
              <a:avLst/>
            </a:prstGeom>
            <a:ln w="38100" cap="sq">
              <a:solidFill>
                <a:srgbClr val="40404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5" name="円/楕円 4"/>
            <p:cNvSpPr/>
            <p:nvPr/>
          </p:nvSpPr>
          <p:spPr>
            <a:xfrm>
              <a:off x="2483262" y="1381583"/>
              <a:ext cx="907183" cy="940243"/>
            </a:xfrm>
            <a:prstGeom prst="ellipse">
              <a:avLst/>
            </a:prstGeom>
            <a:noFill/>
            <a:ln w="76200" cmpd="sng">
              <a:solidFill>
                <a:srgbClr val="0066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en-US" altLang="ja-JP">
                <a:latin typeface="Calibri"/>
              </a:endParaRPr>
            </a:p>
          </p:txBody>
        </p:sp>
      </p:grpSp>
      <p:sp>
        <p:nvSpPr>
          <p:cNvPr id="12" name="ストライプ矢印 11"/>
          <p:cNvSpPr/>
          <p:nvPr/>
        </p:nvSpPr>
        <p:spPr>
          <a:xfrm>
            <a:off x="3563888" y="1268760"/>
            <a:ext cx="1449294" cy="597647"/>
          </a:xfrm>
          <a:prstGeom prst="stripedRightArrow">
            <a:avLst>
              <a:gd name="adj1" fmla="val 45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7886" y="4653136"/>
            <a:ext cx="75584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ヒラギノ角ゴ ProN W3"/>
              <a:buChar char="☞"/>
            </a:pPr>
            <a:r>
              <a:rPr lang="en-US" altLang="ja-JP" sz="2000" dirty="0" err="1" smtClean="0"/>
              <a:t>Cabo</a:t>
            </a:r>
            <a:r>
              <a:rPr lang="en-US" altLang="ja-JP" sz="2000" dirty="0" smtClean="0"/>
              <a:t> Delgado Province</a:t>
            </a:r>
          </a:p>
          <a:p>
            <a:pPr marL="342900" indent="-342900">
              <a:spcAft>
                <a:spcPts val="1200"/>
              </a:spcAft>
              <a:buFont typeface="ヒラギノ角ゴ ProN W3"/>
              <a:buChar char="☞"/>
            </a:pPr>
            <a:r>
              <a:rPr lang="en-US" altLang="ja-JP" sz="2000" dirty="0" smtClean="0"/>
              <a:t>Operating in 8 districts </a:t>
            </a:r>
            <a:r>
              <a:rPr lang="en-US" altLang="ja-JP" sz="2000" dirty="0" smtClean="0"/>
              <a:t>(</a:t>
            </a:r>
            <a:r>
              <a:rPr lang="en-US" altLang="ja-JP" sz="2000" dirty="0" smtClean="0"/>
              <a:t>April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2015):</a:t>
            </a:r>
          </a:p>
          <a:p>
            <a:pPr marL="457200" lvl="2">
              <a:spcAft>
                <a:spcPts val="1200"/>
              </a:spcAft>
            </a:pPr>
            <a:r>
              <a:rPr lang="en-US" altLang="ja-JP" sz="2000" dirty="0" smtClean="0"/>
              <a:t>Ancuabe, Balama, Chiure,  Macomia, Meluco, Montepuez, Muidumbe e Quissanga</a:t>
            </a:r>
          </a:p>
          <a:p>
            <a:pPr marL="342900" indent="-342900">
              <a:spcAft>
                <a:spcPts val="1200"/>
              </a:spcAft>
              <a:buFont typeface="ヒラギノ角ゴ ProN W3"/>
              <a:buChar char="☞"/>
            </a:pPr>
            <a:r>
              <a:rPr lang="en-US" altLang="ja-JP" sz="2000" dirty="0" smtClean="0"/>
              <a:t>Main site: Administrative post of </a:t>
            </a:r>
            <a:r>
              <a:rPr lang="en-US" altLang="ja-JP" sz="2000" dirty="0" err="1" smtClean="0"/>
              <a:t>Bilibiza</a:t>
            </a:r>
            <a:endParaRPr lang="en-US" altLang="ja-JP" sz="2000" dirty="0"/>
          </a:p>
        </p:txBody>
      </p:sp>
      <p:grpSp>
        <p:nvGrpSpPr>
          <p:cNvPr id="8" name="図形グループ 7"/>
          <p:cNvGrpSpPr>
            <a:grpSpLocks noChangeAspect="1"/>
          </p:cNvGrpSpPr>
          <p:nvPr/>
        </p:nvGrpSpPr>
        <p:grpSpPr>
          <a:xfrm>
            <a:off x="3855667" y="1089174"/>
            <a:ext cx="5180829" cy="3851994"/>
            <a:chOff x="3563888" y="1212254"/>
            <a:chExt cx="5596380" cy="4160962"/>
          </a:xfrm>
        </p:grpSpPr>
        <p:pic>
          <p:nvPicPr>
            <p:cNvPr id="9" name="Imagem 1" descr="E:\Mapa.jpg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48064" y="1212254"/>
              <a:ext cx="2749177" cy="3728914"/>
            </a:xfrm>
            <a:prstGeom prst="rect">
              <a:avLst/>
            </a:prstGeom>
            <a:ln w="38100" cap="sq">
              <a:solidFill>
                <a:srgbClr val="40404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円形吹き出し 9"/>
            <p:cNvSpPr/>
            <p:nvPr/>
          </p:nvSpPr>
          <p:spPr>
            <a:xfrm>
              <a:off x="7651464" y="1709178"/>
              <a:ext cx="1399951" cy="612648"/>
            </a:xfrm>
            <a:prstGeom prst="wedgeEllipseCallout">
              <a:avLst>
                <a:gd name="adj1" fmla="val -70427"/>
                <a:gd name="adj2" fmla="val 113715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Macomia</a:t>
              </a:r>
              <a:endParaRPr kumimoji="1" lang="en-US" altLang="ja-JP" sz="1500" dirty="0">
                <a:latin typeface="Calibri"/>
              </a:endParaRPr>
            </a:p>
          </p:txBody>
        </p:sp>
        <p:sp>
          <p:nvSpPr>
            <p:cNvPr id="13" name="円形吹き出し 12"/>
            <p:cNvSpPr/>
            <p:nvPr/>
          </p:nvSpPr>
          <p:spPr>
            <a:xfrm>
              <a:off x="7643654" y="2628150"/>
              <a:ext cx="1516614" cy="612648"/>
            </a:xfrm>
            <a:prstGeom prst="wedgeEllipseCallout">
              <a:avLst>
                <a:gd name="adj1" fmla="val -64732"/>
                <a:gd name="adj2" fmla="val 69728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Quissanga</a:t>
              </a:r>
              <a:endParaRPr kumimoji="1" lang="en-US" altLang="ja-JP" sz="1500" dirty="0">
                <a:latin typeface="Calibri"/>
              </a:endParaRPr>
            </a:p>
          </p:txBody>
        </p:sp>
        <p:sp>
          <p:nvSpPr>
            <p:cNvPr id="14" name="円形吹き出し 13"/>
            <p:cNvSpPr/>
            <p:nvPr/>
          </p:nvSpPr>
          <p:spPr>
            <a:xfrm>
              <a:off x="4716016" y="2420888"/>
              <a:ext cx="1223930" cy="513586"/>
            </a:xfrm>
            <a:prstGeom prst="wedgeEllipseCallout">
              <a:avLst>
                <a:gd name="adj1" fmla="val 92780"/>
                <a:gd name="adj2" fmla="val 113715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Meluco</a:t>
              </a:r>
              <a:endParaRPr kumimoji="1" lang="en-US" altLang="ja-JP" sz="1500" dirty="0">
                <a:latin typeface="Calibri"/>
              </a:endParaRPr>
            </a:p>
          </p:txBody>
        </p:sp>
        <p:sp>
          <p:nvSpPr>
            <p:cNvPr id="15" name="円形吹き出し 14"/>
            <p:cNvSpPr/>
            <p:nvPr/>
          </p:nvSpPr>
          <p:spPr>
            <a:xfrm>
              <a:off x="7529500" y="3873228"/>
              <a:ext cx="1334567" cy="505347"/>
            </a:xfrm>
            <a:prstGeom prst="wedgeEllipseCallout">
              <a:avLst>
                <a:gd name="adj1" fmla="val -91226"/>
                <a:gd name="adj2" fmla="val -39929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Ancuabe</a:t>
              </a:r>
              <a:endParaRPr kumimoji="1" lang="en-US" altLang="ja-JP" sz="1500" dirty="0">
                <a:latin typeface="Calibri"/>
              </a:endParaRPr>
            </a:p>
          </p:txBody>
        </p:sp>
        <p:sp>
          <p:nvSpPr>
            <p:cNvPr id="17" name="円形吹き出し 16"/>
            <p:cNvSpPr/>
            <p:nvPr/>
          </p:nvSpPr>
          <p:spPr>
            <a:xfrm>
              <a:off x="4067943" y="4378574"/>
              <a:ext cx="1205514" cy="562593"/>
            </a:xfrm>
            <a:prstGeom prst="wedgeEllipseCallout">
              <a:avLst>
                <a:gd name="adj1" fmla="val 86190"/>
                <a:gd name="adj2" fmla="val -75580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Balama</a:t>
              </a:r>
              <a:endParaRPr kumimoji="1" lang="en-US" altLang="ja-JP" sz="1500" dirty="0">
                <a:latin typeface="Calibri"/>
              </a:endParaRPr>
            </a:p>
          </p:txBody>
        </p:sp>
        <p:sp>
          <p:nvSpPr>
            <p:cNvPr id="18" name="円形吹き出し 17"/>
            <p:cNvSpPr/>
            <p:nvPr/>
          </p:nvSpPr>
          <p:spPr>
            <a:xfrm>
              <a:off x="3563888" y="2934475"/>
              <a:ext cx="1670301" cy="684756"/>
            </a:xfrm>
            <a:prstGeom prst="wedgeEllipseCallout">
              <a:avLst>
                <a:gd name="adj1" fmla="val 81187"/>
                <a:gd name="adj2" fmla="val 60479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Montepuez</a:t>
              </a:r>
              <a:endParaRPr kumimoji="1" lang="en-US" altLang="ja-JP" sz="1500" dirty="0">
                <a:latin typeface="Calibri"/>
              </a:endParaRPr>
            </a:p>
          </p:txBody>
        </p:sp>
        <p:sp>
          <p:nvSpPr>
            <p:cNvPr id="19" name="円形吹き出し 18"/>
            <p:cNvSpPr/>
            <p:nvPr/>
          </p:nvSpPr>
          <p:spPr>
            <a:xfrm>
              <a:off x="5939946" y="1524918"/>
              <a:ext cx="1615248" cy="612648"/>
            </a:xfrm>
            <a:prstGeom prst="wedgeEllipseCallout">
              <a:avLst>
                <a:gd name="adj1" fmla="val 14917"/>
                <a:gd name="adj2" fmla="val 120072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Muidumbe</a:t>
              </a:r>
              <a:endParaRPr kumimoji="1" lang="en-US" altLang="ja-JP" sz="1500" dirty="0">
                <a:latin typeface="Calibri"/>
              </a:endParaRPr>
            </a:p>
          </p:txBody>
        </p:sp>
        <p:sp>
          <p:nvSpPr>
            <p:cNvPr id="20" name="円形吹き出し 19"/>
            <p:cNvSpPr/>
            <p:nvPr/>
          </p:nvSpPr>
          <p:spPr>
            <a:xfrm>
              <a:off x="7383067" y="4884256"/>
              <a:ext cx="1149373" cy="488960"/>
            </a:xfrm>
            <a:prstGeom prst="wedgeEllipseCallout">
              <a:avLst>
                <a:gd name="adj1" fmla="val -81182"/>
                <a:gd name="adj2" fmla="val -141401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500" dirty="0" smtClean="0">
                  <a:latin typeface="Calibri"/>
                </a:rPr>
                <a:t>Chiure</a:t>
              </a:r>
              <a:endParaRPr kumimoji="1" lang="en-US" altLang="ja-JP" sz="1500" dirty="0">
                <a:latin typeface="Calibri"/>
              </a:endParaRPr>
            </a:p>
          </p:txBody>
        </p:sp>
      </p:grpSp>
      <p:sp>
        <p:nvSpPr>
          <p:cNvPr id="21" name="スライド番号プレースホルダー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en-US" altLang="ja-JP" smtClean="0"/>
              <a:t>2</a:t>
            </a:fld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2559362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89610" y="116632"/>
            <a:ext cx="6364780" cy="830996"/>
          </a:xfrm>
        </p:spPr>
        <p:txBody>
          <a:bodyPr>
            <a:normAutofit fontScale="90000"/>
          </a:bodyPr>
          <a:lstStyle/>
          <a:p>
            <a:r>
              <a:rPr lang="en-US" altLang="ja-JP" sz="4900" dirty="0">
                <a:solidFill>
                  <a:srgbClr val="006600"/>
                </a:solidFill>
                <a:cs typeface="Calibri"/>
              </a:rPr>
              <a:t>3</a:t>
            </a:r>
            <a:r>
              <a:rPr lang="en-US" altLang="ja-JP" sz="4900" dirty="0" smtClean="0">
                <a:solidFill>
                  <a:srgbClr val="006600"/>
                </a:solidFill>
                <a:cs typeface="Calibri"/>
              </a:rPr>
              <a:t>.</a:t>
            </a:r>
            <a:r>
              <a:rPr lang="en-US" altLang="ja-JP" sz="3600" dirty="0" smtClean="0">
                <a:solidFill>
                  <a:srgbClr val="262626"/>
                </a:solidFill>
                <a:cs typeface="Calibri"/>
              </a:rPr>
              <a:t> </a:t>
            </a:r>
            <a:r>
              <a:rPr lang="en-US" altLang="ja-JP" sz="3600" dirty="0" smtClean="0">
                <a:cs typeface="Calibri"/>
              </a:rPr>
              <a:t>Three main activities of </a:t>
            </a:r>
            <a:r>
              <a:rPr lang="en-US" altLang="ja-JP" sz="3600" dirty="0" smtClean="0">
                <a:cs typeface="Calibri"/>
              </a:rPr>
              <a:t>NBF</a:t>
            </a:r>
            <a:endParaRPr kumimoji="1" lang="en-US" altLang="ja-JP" sz="3600" dirty="0">
              <a:solidFill>
                <a:srgbClr val="262626"/>
              </a:solidFill>
            </a:endParaRPr>
          </a:p>
        </p:txBody>
      </p:sp>
      <p:grpSp>
        <p:nvGrpSpPr>
          <p:cNvPr id="28" name="図形グループ 27"/>
          <p:cNvGrpSpPr/>
          <p:nvPr/>
        </p:nvGrpSpPr>
        <p:grpSpPr>
          <a:xfrm>
            <a:off x="142875" y="2852937"/>
            <a:ext cx="9001124" cy="3816423"/>
            <a:chOff x="142875" y="3212977"/>
            <a:chExt cx="9001124" cy="3816423"/>
          </a:xfrm>
        </p:grpSpPr>
        <p:grpSp>
          <p:nvGrpSpPr>
            <p:cNvPr id="29" name="図形グループ 28"/>
            <p:cNvGrpSpPr/>
            <p:nvPr/>
          </p:nvGrpSpPr>
          <p:grpSpPr>
            <a:xfrm>
              <a:off x="142875" y="3212977"/>
              <a:ext cx="8893175" cy="3761044"/>
              <a:chOff x="142875" y="3212977"/>
              <a:chExt cx="8893175" cy="3761044"/>
            </a:xfrm>
          </p:grpSpPr>
          <p:sp>
            <p:nvSpPr>
              <p:cNvPr id="39" name="Rectangle 161"/>
              <p:cNvSpPr>
                <a:spLocks noChangeArrowheads="1"/>
              </p:cNvSpPr>
              <p:nvPr/>
            </p:nvSpPr>
            <p:spPr bwMode="auto">
              <a:xfrm>
                <a:off x="142875" y="3213100"/>
                <a:ext cx="8893175" cy="720725"/>
              </a:xfrm>
              <a:prstGeom prst="rect">
                <a:avLst/>
              </a:prstGeom>
              <a:solidFill>
                <a:srgbClr val="99CC00">
                  <a:alpha val="4509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b="1" smtClean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ＭＳ Ｐゴシック" charset="-128"/>
                  </a:rPr>
                  <a:t>Area</a:t>
                </a:r>
                <a:endParaRPr lang="en-US" altLang="ja-JP" b="1">
                  <a:solidFill>
                    <a:schemeClr val="accent3">
                      <a:lumMod val="50000"/>
                    </a:scheme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Rectangle 162"/>
              <p:cNvSpPr>
                <a:spLocks noChangeArrowheads="1"/>
              </p:cNvSpPr>
              <p:nvPr/>
            </p:nvSpPr>
            <p:spPr bwMode="auto">
              <a:xfrm>
                <a:off x="142875" y="5877272"/>
                <a:ext cx="8893175" cy="1096749"/>
              </a:xfrm>
              <a:prstGeom prst="rect">
                <a:avLst/>
              </a:prstGeom>
              <a:solidFill>
                <a:srgbClr val="808080">
                  <a:alpha val="4509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ja-JP" b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Relation</a:t>
                </a:r>
              </a:p>
              <a:p>
                <a:r>
                  <a:rPr lang="en-US" altLang="ja-JP" b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With</a:t>
                </a:r>
              </a:p>
              <a:p>
                <a:r>
                  <a:rPr lang="en-US" altLang="ja-JP" b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Gov.</a:t>
                </a:r>
                <a:endParaRPr lang="en-US" altLang="ja-JP" b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1" name="Rectangle 163"/>
              <p:cNvSpPr>
                <a:spLocks noChangeArrowheads="1"/>
              </p:cNvSpPr>
              <p:nvPr/>
            </p:nvSpPr>
            <p:spPr bwMode="auto">
              <a:xfrm>
                <a:off x="142875" y="4005263"/>
                <a:ext cx="8893175" cy="1801350"/>
              </a:xfrm>
              <a:prstGeom prst="rect">
                <a:avLst/>
              </a:prstGeom>
              <a:solidFill>
                <a:srgbClr val="FF99CC">
                  <a:alpha val="4509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ja-JP" b="1" smtClean="0">
                    <a:solidFill>
                      <a:schemeClr val="accent2">
                        <a:lumMod val="75000"/>
                      </a:schemeClr>
                    </a:solidFill>
                  </a:rPr>
                  <a:t>Contents</a:t>
                </a:r>
                <a:endParaRPr lang="en-US" altLang="ja-JP" b="1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2" name="Line 164"/>
              <p:cNvSpPr>
                <a:spLocks noChangeShapeType="1"/>
              </p:cNvSpPr>
              <p:nvPr/>
            </p:nvSpPr>
            <p:spPr bwMode="auto">
              <a:xfrm>
                <a:off x="1259632" y="3213101"/>
                <a:ext cx="0" cy="3745011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ja-JP"/>
              </a:p>
            </p:txBody>
          </p:sp>
          <p:sp>
            <p:nvSpPr>
              <p:cNvPr id="43" name="Line 171"/>
              <p:cNvSpPr>
                <a:spLocks noChangeShapeType="1"/>
              </p:cNvSpPr>
              <p:nvPr/>
            </p:nvSpPr>
            <p:spPr bwMode="auto">
              <a:xfrm>
                <a:off x="3779912" y="3212977"/>
                <a:ext cx="0" cy="3745011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ja-JP"/>
              </a:p>
            </p:txBody>
          </p:sp>
          <p:sp>
            <p:nvSpPr>
              <p:cNvPr id="44" name="Line 172"/>
              <p:cNvSpPr>
                <a:spLocks noChangeShapeType="1"/>
              </p:cNvSpPr>
              <p:nvPr/>
            </p:nvSpPr>
            <p:spPr bwMode="auto">
              <a:xfrm>
                <a:off x="6300788" y="3213101"/>
                <a:ext cx="0" cy="3745011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ja-JP"/>
              </a:p>
            </p:txBody>
          </p:sp>
        </p:grpSp>
        <p:sp>
          <p:nvSpPr>
            <p:cNvPr id="30" name="Text Box 173"/>
            <p:cNvSpPr txBox="1">
              <a:spLocks noChangeArrowheads="1"/>
            </p:cNvSpPr>
            <p:nvPr/>
          </p:nvSpPr>
          <p:spPr bwMode="auto">
            <a:xfrm>
              <a:off x="1879446" y="3341688"/>
              <a:ext cx="118494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 smtClean="0">
                  <a:solidFill>
                    <a:srgbClr val="FF0000"/>
                  </a:solidFill>
                  <a:ea typeface="小塚ゴシック Pro H" pitchFamily="34" charset="-128"/>
                </a:rPr>
                <a:t>Energy</a:t>
              </a:r>
              <a:endParaRPr lang="en-US" altLang="ja-JP" sz="2800">
                <a:solidFill>
                  <a:srgbClr val="FF0000"/>
                </a:solidFill>
                <a:ea typeface="小塚ゴシック Pro H" pitchFamily="34" charset="-128"/>
              </a:endParaRPr>
            </a:p>
          </p:txBody>
        </p:sp>
        <p:sp>
          <p:nvSpPr>
            <p:cNvPr id="31" name="Text Box 174"/>
            <p:cNvSpPr txBox="1">
              <a:spLocks noChangeArrowheads="1"/>
            </p:cNvSpPr>
            <p:nvPr/>
          </p:nvSpPr>
          <p:spPr bwMode="auto">
            <a:xfrm>
              <a:off x="4587875" y="3341688"/>
              <a:ext cx="91701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 smtClean="0">
                  <a:solidFill>
                    <a:srgbClr val="008000"/>
                  </a:solidFill>
                  <a:ea typeface="小塚ゴシック Pro H" pitchFamily="34" charset="-128"/>
                </a:rPr>
                <a:t>Food</a:t>
              </a:r>
              <a:endParaRPr lang="en-US" altLang="ja-JP" sz="2800">
                <a:solidFill>
                  <a:srgbClr val="008000"/>
                </a:solidFill>
                <a:ea typeface="小塚ゴシック Pro H" pitchFamily="34" charset="-128"/>
              </a:endParaRPr>
            </a:p>
          </p:txBody>
        </p:sp>
        <p:sp>
          <p:nvSpPr>
            <p:cNvPr id="32" name="Text Box 175"/>
            <p:cNvSpPr txBox="1">
              <a:spLocks noChangeArrowheads="1"/>
            </p:cNvSpPr>
            <p:nvPr/>
          </p:nvSpPr>
          <p:spPr bwMode="auto">
            <a:xfrm>
              <a:off x="6948264" y="3357563"/>
              <a:ext cx="131185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 smtClean="0">
                  <a:solidFill>
                    <a:schemeClr val="hlink"/>
                  </a:solidFill>
                  <a:ea typeface="小塚ゴシック Pro H" pitchFamily="34" charset="-128"/>
                </a:rPr>
                <a:t>Finance</a:t>
              </a:r>
              <a:endParaRPr lang="en-US" altLang="ja-JP" sz="2800">
                <a:solidFill>
                  <a:schemeClr val="hlink"/>
                </a:solidFill>
                <a:ea typeface="小塚ゴシック Pro H" pitchFamily="34" charset="-128"/>
              </a:endParaRPr>
            </a:p>
          </p:txBody>
        </p:sp>
        <p:sp>
          <p:nvSpPr>
            <p:cNvPr id="33" name="Text Box 176"/>
            <p:cNvSpPr txBox="1">
              <a:spLocks noChangeArrowheads="1"/>
            </p:cNvSpPr>
            <p:nvPr/>
          </p:nvSpPr>
          <p:spPr bwMode="auto">
            <a:xfrm>
              <a:off x="1187624" y="4202113"/>
              <a:ext cx="2441694" cy="1246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800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pPr>
                <a:buClr>
                  <a:srgbClr val="FF0000"/>
                </a:buClr>
              </a:pPr>
              <a:r>
                <a:rPr lang="en-US" altLang="ja-JP" dirty="0" smtClean="0"/>
                <a:t>Supplying </a:t>
              </a:r>
              <a:r>
                <a:rPr lang="en-US" altLang="ja-JP" b="1" dirty="0" smtClean="0"/>
                <a:t>biofuel made of Jatropha</a:t>
              </a:r>
              <a:r>
                <a:rPr lang="en-US" altLang="ja-JP" dirty="0" smtClean="0"/>
                <a:t> for generators and maize mills in non-electrified villages.</a:t>
              </a:r>
              <a:endParaRPr lang="en-US" altLang="ja-JP" dirty="0"/>
            </a:p>
          </p:txBody>
        </p:sp>
        <p:sp>
          <p:nvSpPr>
            <p:cNvPr id="34" name="Text Box 177"/>
            <p:cNvSpPr txBox="1">
              <a:spLocks noChangeArrowheads="1"/>
            </p:cNvSpPr>
            <p:nvPr/>
          </p:nvSpPr>
          <p:spPr bwMode="auto">
            <a:xfrm>
              <a:off x="3802647" y="4015224"/>
              <a:ext cx="2425537" cy="186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00FF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pPr>
                <a:buClr>
                  <a:srgbClr val="008000"/>
                </a:buClr>
              </a:pPr>
              <a:r>
                <a:rPr lang="en-US" altLang="ja-JP" dirty="0" smtClean="0"/>
                <a:t>Supplying </a:t>
              </a:r>
              <a:r>
                <a:rPr lang="en-US" altLang="ja-JP" b="1" dirty="0" smtClean="0"/>
                <a:t>organic fertilizer</a:t>
              </a:r>
              <a:r>
                <a:rPr lang="en-US" altLang="ja-JP" dirty="0" smtClean="0"/>
                <a:t> made from Jatropha seed cake.</a:t>
              </a:r>
            </a:p>
            <a:p>
              <a:pPr>
                <a:buClr>
                  <a:srgbClr val="008000"/>
                </a:buClr>
              </a:pPr>
              <a:r>
                <a:rPr lang="en-US" altLang="ja-JP" dirty="0" smtClean="0"/>
                <a:t>Purchasing </a:t>
              </a:r>
              <a:r>
                <a:rPr lang="en-US" altLang="ja-JP" b="1" dirty="0" smtClean="0"/>
                <a:t>rice</a:t>
              </a:r>
              <a:r>
                <a:rPr lang="en-US" altLang="ja-JP" dirty="0" smtClean="0"/>
                <a:t> from rural farmers.</a:t>
              </a:r>
            </a:p>
            <a:p>
              <a:pPr>
                <a:buClr>
                  <a:srgbClr val="008000"/>
                </a:buClr>
              </a:pPr>
              <a:r>
                <a:rPr lang="en-US" altLang="ja-JP" dirty="0" smtClean="0"/>
                <a:t>Commercializing and Selling them locally.</a:t>
              </a:r>
              <a:endParaRPr lang="en-US" altLang="ja-JP" dirty="0"/>
            </a:p>
          </p:txBody>
        </p:sp>
        <p:sp>
          <p:nvSpPr>
            <p:cNvPr id="35" name="Text Box 178"/>
            <p:cNvSpPr txBox="1">
              <a:spLocks noChangeArrowheads="1"/>
            </p:cNvSpPr>
            <p:nvPr/>
          </p:nvSpPr>
          <p:spPr bwMode="auto">
            <a:xfrm>
              <a:off x="6282425" y="4005064"/>
              <a:ext cx="2725736" cy="1631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Clr>
                  <a:srgbClr val="0000FF"/>
                </a:buClr>
                <a:buSzPct val="130000"/>
                <a:buFont typeface="Wingdings" charset="2"/>
                <a:buChar char="l"/>
              </a:pPr>
              <a:r>
                <a:rPr lang="en-US" altLang="ja-JP" sz="1500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Installing </a:t>
              </a:r>
              <a:r>
                <a:rPr lang="en-US" altLang="ja-JP" sz="1500" b="1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electric money   system</a:t>
              </a:r>
              <a:r>
                <a:rPr lang="en-US" altLang="ja-JP" sz="1500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 to KIOSK shops in rural area. </a:t>
              </a:r>
            </a:p>
            <a:p>
              <a:pPr marL="285750" indent="-285750">
                <a:spcAft>
                  <a:spcPts val="600"/>
                </a:spcAft>
                <a:buClr>
                  <a:srgbClr val="0000FF"/>
                </a:buClr>
                <a:buSzPct val="130000"/>
                <a:buFont typeface="Wingdings" charset="2"/>
                <a:buChar char="l"/>
              </a:pPr>
              <a:r>
                <a:rPr lang="en-US" altLang="ja-JP" sz="1500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Using Electric money for </a:t>
              </a:r>
              <a:r>
                <a:rPr lang="en-US" altLang="ja-JP" sz="1500" b="1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purchasing crops</a:t>
              </a:r>
              <a:r>
                <a:rPr lang="en-US" altLang="ja-JP" sz="1500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.</a:t>
              </a:r>
            </a:p>
            <a:p>
              <a:pPr marL="285750" indent="-285750">
                <a:spcAft>
                  <a:spcPts val="600"/>
                </a:spcAft>
                <a:buClr>
                  <a:srgbClr val="0000FF"/>
                </a:buClr>
                <a:buSzPct val="130000"/>
                <a:buFont typeface="Wingdings" charset="2"/>
                <a:buChar char="l"/>
              </a:pPr>
              <a:r>
                <a:rPr lang="en-US" altLang="ja-JP" sz="1500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Recording </a:t>
              </a:r>
              <a:r>
                <a:rPr lang="en-US" altLang="ja-JP" sz="1500" b="1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life log</a:t>
              </a:r>
              <a:r>
                <a:rPr lang="en-US" altLang="ja-JP" sz="1500" dirty="0" smtClean="0">
                  <a:solidFill>
                    <a:srgbClr val="000000"/>
                  </a:solidFill>
                  <a:latin typeface="+mj-lt"/>
                  <a:ea typeface="MS UI Gothic" pitchFamily="50" charset="-128"/>
                </a:rPr>
                <a:t> of farmers.</a:t>
              </a:r>
              <a:endParaRPr lang="en-US" altLang="ja-JP" sz="1500" dirty="0">
                <a:solidFill>
                  <a:srgbClr val="000000"/>
                </a:solidFill>
                <a:latin typeface="+mj-lt"/>
                <a:ea typeface="MS UI Gothic" pitchFamily="50" charset="-128"/>
              </a:endParaRPr>
            </a:p>
          </p:txBody>
        </p:sp>
        <p:sp>
          <p:nvSpPr>
            <p:cNvPr id="36" name="Text Box 179"/>
            <p:cNvSpPr txBox="1">
              <a:spLocks noChangeArrowheads="1"/>
            </p:cNvSpPr>
            <p:nvPr/>
          </p:nvSpPr>
          <p:spPr bwMode="auto">
            <a:xfrm>
              <a:off x="1187624" y="5859849"/>
              <a:ext cx="2762295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FF000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smtClean="0"/>
                <a:t>F/S: </a:t>
              </a:r>
              <a:r>
                <a:rPr lang="en-US" altLang="ja-JP" b="1" smtClean="0"/>
                <a:t>NEDO</a:t>
              </a:r>
              <a:r>
                <a:rPr lang="en-US" altLang="ja-JP" smtClean="0"/>
                <a:t> (US$ 1.3million)</a:t>
              </a:r>
            </a:p>
            <a:p>
              <a:r>
                <a:rPr lang="en-US" altLang="ja-JP" smtClean="0"/>
                <a:t> Research: </a:t>
              </a:r>
              <a:r>
                <a:rPr lang="en-US" altLang="ja-JP" b="1" smtClean="0"/>
                <a:t>JICA</a:t>
              </a:r>
              <a:r>
                <a:rPr lang="ja-JP" altLang="en-US" b="1" smtClean="0"/>
                <a:t>・</a:t>
              </a:r>
              <a:r>
                <a:rPr lang="en-US" altLang="ja-JP" b="1" smtClean="0"/>
                <a:t>JST</a:t>
              </a:r>
              <a:r>
                <a:rPr lang="en-US" altLang="ja-JP" smtClean="0"/>
                <a:t> (US$ 4million)</a:t>
              </a:r>
            </a:p>
            <a:p>
              <a:r>
                <a:rPr lang="en-US" altLang="ja-JP" smtClean="0"/>
                <a:t>Pilot: </a:t>
              </a:r>
              <a:r>
                <a:rPr lang="en-US" altLang="ja-JP" b="1" smtClean="0"/>
                <a:t>AECF</a:t>
              </a:r>
              <a:r>
                <a:rPr lang="en-US" altLang="ja-JP" smtClean="0"/>
                <a:t> (US$ 1.5million)</a:t>
              </a:r>
              <a:endParaRPr lang="en-US" altLang="ja-JP"/>
            </a:p>
          </p:txBody>
        </p:sp>
        <p:sp>
          <p:nvSpPr>
            <p:cNvPr id="37" name="Text Box 180"/>
            <p:cNvSpPr txBox="1">
              <a:spLocks noChangeArrowheads="1"/>
            </p:cNvSpPr>
            <p:nvPr/>
          </p:nvSpPr>
          <p:spPr bwMode="auto">
            <a:xfrm>
              <a:off x="3779912" y="5867112"/>
              <a:ext cx="2518638" cy="78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8000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smtClean="0"/>
                <a:t>Participating G8 New Alliance for Food Security &amp; Nutrition.</a:t>
              </a:r>
              <a:endParaRPr lang="en-US" altLang="ja-JP"/>
            </a:p>
          </p:txBody>
        </p:sp>
        <p:sp>
          <p:nvSpPr>
            <p:cNvPr id="38" name="Text Box 181"/>
            <p:cNvSpPr txBox="1">
              <a:spLocks noChangeArrowheads="1"/>
            </p:cNvSpPr>
            <p:nvPr/>
          </p:nvSpPr>
          <p:spPr bwMode="auto">
            <a:xfrm>
              <a:off x="6282424" y="5884530"/>
              <a:ext cx="2861575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285750" indent="-285750">
                <a:spcAft>
                  <a:spcPts val="600"/>
                </a:spcAft>
                <a:buClr>
                  <a:srgbClr val="0000FF"/>
                </a:buClr>
                <a:buSzPct val="130000"/>
                <a:buFont typeface="Wingdings" charset="2"/>
                <a:buChar char="l"/>
                <a:defRPr sz="1500">
                  <a:solidFill>
                    <a:srgbClr val="000000"/>
                  </a:solidFill>
                  <a:latin typeface="+mj-lt"/>
                  <a:ea typeface="MS UI Gothic" pitchFamily="50" charset="-128"/>
                </a:defRPr>
              </a:lvl1pPr>
            </a:lstStyle>
            <a:p>
              <a:r>
                <a:rPr lang="en-US" altLang="ja-JP" smtClean="0"/>
                <a:t>Pilot: </a:t>
              </a:r>
              <a:r>
                <a:rPr lang="en-US" altLang="ja-JP" b="1" smtClean="0"/>
                <a:t>JICA</a:t>
              </a:r>
              <a:r>
                <a:rPr lang="en-US" altLang="ja-JP" smtClean="0"/>
                <a:t> (</a:t>
              </a:r>
              <a:r>
                <a:rPr lang="en-US" altLang="ja-JP"/>
                <a:t>US</a:t>
              </a:r>
              <a:r>
                <a:rPr lang="en-US" altLang="ja-JP" smtClean="0"/>
                <a:t>$ 0.5million) with NEC in 2015</a:t>
              </a:r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en-US" altLang="ja-JP" smtClean="0"/>
              <a:t>3</a:t>
            </a:fld>
            <a:endParaRPr kumimoji="1" lang="en-US" altLang="ja-JP"/>
          </a:p>
        </p:txBody>
      </p:sp>
      <p:grpSp>
        <p:nvGrpSpPr>
          <p:cNvPr id="49" name="図形グループ 48"/>
          <p:cNvGrpSpPr/>
          <p:nvPr/>
        </p:nvGrpSpPr>
        <p:grpSpPr>
          <a:xfrm>
            <a:off x="109009" y="1264324"/>
            <a:ext cx="8927040" cy="652508"/>
            <a:chOff x="109009" y="1371603"/>
            <a:chExt cx="8927040" cy="755999"/>
          </a:xfrm>
        </p:grpSpPr>
        <p:grpSp>
          <p:nvGrpSpPr>
            <p:cNvPr id="50" name="図形グループ 49"/>
            <p:cNvGrpSpPr/>
            <p:nvPr/>
          </p:nvGrpSpPr>
          <p:grpSpPr>
            <a:xfrm>
              <a:off x="410104" y="1371603"/>
              <a:ext cx="8625945" cy="755999"/>
              <a:chOff x="410104" y="1371603"/>
              <a:chExt cx="8625945" cy="755999"/>
            </a:xfrm>
          </p:grpSpPr>
          <p:sp>
            <p:nvSpPr>
              <p:cNvPr id="52" name="角丸四角形 51"/>
              <p:cNvSpPr/>
              <p:nvPr/>
            </p:nvSpPr>
            <p:spPr>
              <a:xfrm>
                <a:off x="410104" y="1371603"/>
                <a:ext cx="8625945" cy="755999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4BACC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1355744" y="1439335"/>
                <a:ext cx="7618551" cy="606205"/>
              </a:xfrm>
              <a:prstGeom prst="rect">
                <a:avLst/>
              </a:prstGeom>
              <a:solidFill>
                <a:srgbClr val="DBEEF4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/>
                  <a:t>Working together with Mozambican people in order to  improve </a:t>
                </a:r>
                <a:r>
                  <a:rPr lang="en-US" altLang="ja-JP" sz="1400" dirty="0" smtClean="0"/>
                  <a:t>their livelihood </a:t>
                </a:r>
                <a:r>
                  <a:rPr lang="en-US" altLang="ja-JP" sz="1400" dirty="0"/>
                  <a:t>on their own and </a:t>
                </a:r>
                <a:r>
                  <a:rPr lang="en-US" altLang="ja-JP" sz="1400" dirty="0" smtClean="0"/>
                  <a:t>to establish </a:t>
                </a:r>
                <a:r>
                  <a:rPr lang="en-US" altLang="ja-JP" sz="1400" dirty="0"/>
                  <a:t>a society which is able to </a:t>
                </a:r>
                <a:r>
                  <a:rPr lang="en-US" altLang="ja-JP" sz="1400" dirty="0" smtClean="0"/>
                  <a:t>develop sustainably.</a:t>
                </a:r>
                <a:endParaRPr lang="en-US" altLang="ja-JP" sz="1400" dirty="0"/>
              </a:p>
            </p:txBody>
          </p:sp>
        </p:grpSp>
        <p:sp>
          <p:nvSpPr>
            <p:cNvPr id="51" name="ホームベース 50"/>
            <p:cNvSpPr/>
            <p:nvPr/>
          </p:nvSpPr>
          <p:spPr>
            <a:xfrm>
              <a:off x="109009" y="1371603"/>
              <a:ext cx="1246735" cy="755999"/>
            </a:xfrm>
            <a:prstGeom prst="homePlate">
              <a:avLst/>
            </a:prstGeom>
            <a:solidFill>
              <a:srgbClr val="0000FF"/>
            </a:solidFill>
            <a:ln>
              <a:solidFill>
                <a:srgbClr val="4BACC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VISION</a:t>
              </a:r>
              <a:endParaRPr kumimoji="1" lang="ja-JP" altLang="en-US" dirty="0"/>
            </a:p>
          </p:txBody>
        </p:sp>
      </p:grpSp>
      <p:grpSp>
        <p:nvGrpSpPr>
          <p:cNvPr id="54" name="図形グループ 53"/>
          <p:cNvGrpSpPr/>
          <p:nvPr/>
        </p:nvGrpSpPr>
        <p:grpSpPr>
          <a:xfrm>
            <a:off x="113387" y="2060848"/>
            <a:ext cx="8927040" cy="683999"/>
            <a:chOff x="109009" y="1371603"/>
            <a:chExt cx="8927040" cy="755999"/>
          </a:xfrm>
        </p:grpSpPr>
        <p:grpSp>
          <p:nvGrpSpPr>
            <p:cNvPr id="55" name="図形グループ 54"/>
            <p:cNvGrpSpPr/>
            <p:nvPr/>
          </p:nvGrpSpPr>
          <p:grpSpPr>
            <a:xfrm>
              <a:off x="410104" y="1371603"/>
              <a:ext cx="8625945" cy="755999"/>
              <a:chOff x="410104" y="1371603"/>
              <a:chExt cx="8625945" cy="755999"/>
            </a:xfrm>
          </p:grpSpPr>
          <p:sp>
            <p:nvSpPr>
              <p:cNvPr id="57" name="角丸四角形 56"/>
              <p:cNvSpPr/>
              <p:nvPr/>
            </p:nvSpPr>
            <p:spPr>
              <a:xfrm>
                <a:off x="410104" y="1371603"/>
                <a:ext cx="8625945" cy="755999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4BACC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>
                <a:off x="1355744" y="1520508"/>
                <a:ext cx="7618551" cy="408209"/>
              </a:xfrm>
              <a:prstGeom prst="rect">
                <a:avLst/>
              </a:prstGeom>
              <a:solidFill>
                <a:srgbClr val="DBEEF4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0" lang="en-US" altLang="ja-JP" dirty="0" smtClean="0">
                    <a:ea typeface="小塚明朝 Pro H" pitchFamily="18" charset="-128"/>
                    <a:cs typeface="Arial" panose="020B0604020202020204" pitchFamily="34" charset="0"/>
                  </a:rPr>
                  <a:t>LOCAL PRODUCTION &amp; LOCAL CONSUMPTION MODEL</a:t>
                </a:r>
                <a:endParaRPr lang="en-US" altLang="ja-JP" dirty="0"/>
              </a:p>
            </p:txBody>
          </p:sp>
        </p:grpSp>
        <p:sp>
          <p:nvSpPr>
            <p:cNvPr id="56" name="ホームベース 55"/>
            <p:cNvSpPr/>
            <p:nvPr/>
          </p:nvSpPr>
          <p:spPr>
            <a:xfrm>
              <a:off x="109009" y="1371603"/>
              <a:ext cx="1246735" cy="755999"/>
            </a:xfrm>
            <a:prstGeom prst="homePlate">
              <a:avLst/>
            </a:prstGeom>
            <a:solidFill>
              <a:srgbClr val="0000FF"/>
            </a:solidFill>
            <a:ln>
              <a:solidFill>
                <a:srgbClr val="4BACC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Kew word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733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ENERGY</a:t>
            </a:r>
            <a:endParaRPr kumimoji="1" lang="en-US" altLang="ja-JP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PART 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4774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右矢印 21"/>
          <p:cNvSpPr/>
          <p:nvPr/>
        </p:nvSpPr>
        <p:spPr>
          <a:xfrm>
            <a:off x="108088" y="1991759"/>
            <a:ext cx="9000416" cy="573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5355" y="116632"/>
            <a:ext cx="7113290" cy="987956"/>
          </a:xfrm>
        </p:spPr>
        <p:txBody>
          <a:bodyPr>
            <a:noAutofit/>
          </a:bodyPr>
          <a:lstStyle/>
          <a:p>
            <a:r>
              <a:rPr lang="en-US" altLang="ja-JP" sz="4000" dirty="0">
                <a:solidFill>
                  <a:srgbClr val="FF0000"/>
                </a:solidFill>
                <a:cs typeface="Calibri"/>
              </a:rPr>
              <a:t>4</a:t>
            </a:r>
            <a:r>
              <a:rPr lang="en-US" altLang="ja-JP" sz="4000" dirty="0" smtClean="0">
                <a:solidFill>
                  <a:srgbClr val="FF0000"/>
                </a:solidFill>
                <a:cs typeface="Calibri"/>
              </a:rPr>
              <a:t>.</a:t>
            </a:r>
            <a:r>
              <a:rPr lang="en-US" altLang="ja-JP" sz="2800" dirty="0" smtClean="0">
                <a:solidFill>
                  <a:srgbClr val="262626"/>
                </a:solidFill>
                <a:cs typeface="Calibri"/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  <a:cs typeface="Calibri"/>
              </a:rPr>
              <a:t>Act</a:t>
            </a:r>
            <a:r>
              <a:rPr lang="en-US" altLang="ja-JP" sz="2800" dirty="0" smtClean="0">
                <a:solidFill>
                  <a:srgbClr val="FF0000"/>
                </a:solidFill>
                <a:cs typeface="Calibri"/>
              </a:rPr>
              <a:t>.1</a:t>
            </a:r>
            <a:r>
              <a:rPr lang="en-US" altLang="ja-JP" sz="2800" dirty="0" smtClean="0">
                <a:cs typeface="Calibri"/>
              </a:rPr>
              <a:t>: </a:t>
            </a:r>
            <a:r>
              <a:rPr lang="en-US" altLang="ja-JP" sz="2800" dirty="0" smtClean="0">
                <a:cs typeface="Calibri"/>
              </a:rPr>
              <a:t>Formation of clubs and </a:t>
            </a:r>
            <a:br>
              <a:rPr lang="en-US" altLang="ja-JP" sz="2800" dirty="0" smtClean="0">
                <a:cs typeface="Calibri"/>
              </a:rPr>
            </a:br>
            <a:r>
              <a:rPr lang="en-US" altLang="ja-JP" sz="2800" dirty="0" smtClean="0">
                <a:cs typeface="Calibri"/>
              </a:rPr>
              <a:t>distribution of </a:t>
            </a:r>
            <a:r>
              <a:rPr lang="en-US" altLang="ja-JP" sz="2800" dirty="0" smtClean="0"/>
              <a:t>seedlings of Jatropha</a:t>
            </a:r>
            <a:endParaRPr kumimoji="1" lang="en-US" altLang="ja-JP" sz="2800" dirty="0">
              <a:solidFill>
                <a:srgbClr val="262626"/>
              </a:solidFill>
              <a:cs typeface="Calibri"/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en-US" altLang="ja-JP" smtClean="0"/>
              <a:t>5</a:t>
            </a:fld>
            <a:endParaRPr kumimoji="1" lang="en-US" altLang="ja-JP"/>
          </a:p>
        </p:txBody>
      </p:sp>
      <p:pic>
        <p:nvPicPr>
          <p:cNvPr id="7" name="図 6" descr="IMG_017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499" y="2691925"/>
            <a:ext cx="2322903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7784" y="2692125"/>
            <a:ext cx="2340209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図 5" descr="IMG_647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2" y="2692125"/>
            <a:ext cx="2325630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200901" y="2120810"/>
            <a:ext cx="2316528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r>
              <a:rPr lang="en-US" altLang="ja-JP" sz="1700" b="1" dirty="0" smtClean="0"/>
              <a:t>Mobilization of farmers</a:t>
            </a:r>
            <a:endParaRPr lang="en-US" altLang="ja-JP" sz="17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9832" y="2120810"/>
            <a:ext cx="2582758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700" b="1" dirty="0" smtClean="0"/>
              <a:t>Multiplication of seedlings</a:t>
            </a:r>
            <a:endParaRPr lang="en-US" altLang="ja-JP" sz="17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13802" y="2120810"/>
            <a:ext cx="2390398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r>
              <a:rPr lang="en-US" altLang="ja-JP" sz="1700" b="1" dirty="0" smtClean="0"/>
              <a:t>Distribution of seedlings</a:t>
            </a:r>
            <a:endParaRPr lang="en-US" altLang="ja-JP" sz="1700" b="1" dirty="0"/>
          </a:p>
        </p:txBody>
      </p:sp>
      <p:sp>
        <p:nvSpPr>
          <p:cNvPr id="27" name="右矢印 26"/>
          <p:cNvSpPr/>
          <p:nvPr/>
        </p:nvSpPr>
        <p:spPr>
          <a:xfrm>
            <a:off x="72008" y="4378150"/>
            <a:ext cx="9036496" cy="573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9512" y="4519279"/>
            <a:ext cx="2799170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b="1" dirty="0" smtClean="0"/>
              <a:t>Agrarian technical assistance</a:t>
            </a:r>
            <a:endParaRPr kumimoji="1" lang="en-US" altLang="ja-JP" sz="17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724128" y="4941168"/>
            <a:ext cx="27903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charset="2"/>
              <a:buChar char="v"/>
            </a:pPr>
            <a:r>
              <a:rPr lang="en-US" altLang="ja-JP" sz="2000" dirty="0" smtClean="0"/>
              <a:t>Number of clubs:  </a:t>
            </a:r>
            <a:r>
              <a:rPr lang="en-US" altLang="ja-JP" sz="2200" b="1" dirty="0" smtClean="0">
                <a:solidFill>
                  <a:schemeClr val="accent6">
                    <a:lumMod val="75000"/>
                  </a:schemeClr>
                </a:solidFill>
              </a:rPr>
              <a:t>75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v"/>
            </a:pPr>
            <a:r>
              <a:rPr lang="en-US" altLang="ja-JP" sz="2000" dirty="0" smtClean="0"/>
              <a:t>Members </a:t>
            </a:r>
            <a:r>
              <a:rPr kumimoji="1" lang="en-US" altLang="ja-JP" sz="2000" dirty="0" smtClean="0"/>
              <a:t>: </a:t>
            </a:r>
            <a:r>
              <a:rPr kumimoji="1" lang="en-US" altLang="ja-JP" sz="2200" b="1" dirty="0" smtClean="0">
                <a:solidFill>
                  <a:srgbClr val="E46C0A"/>
                </a:solidFill>
              </a:rPr>
              <a:t>6,000</a:t>
            </a:r>
          </a:p>
          <a:p>
            <a:pPr marL="285750" indent="-285750">
              <a:buFont typeface="Wingdings" charset="2"/>
              <a:buChar char="v"/>
            </a:pPr>
            <a:r>
              <a:rPr lang="en-US" altLang="ja-JP" sz="2000" dirty="0" smtClean="0"/>
              <a:t>Distributed seedlings:</a:t>
            </a:r>
            <a:endParaRPr lang="en-US" altLang="ja-JP" dirty="0" smtClean="0"/>
          </a:p>
          <a:p>
            <a:pPr>
              <a:spcAft>
                <a:spcPts val="600"/>
              </a:spcAft>
            </a:pPr>
            <a:r>
              <a:rPr lang="en-US" altLang="ja-JP" sz="2200" b="1" dirty="0" smtClean="0">
                <a:solidFill>
                  <a:srgbClr val="E46C0A"/>
                </a:solidFill>
              </a:rPr>
              <a:t>      801,000</a:t>
            </a:r>
            <a:r>
              <a:rPr lang="en-US" altLang="ja-JP" dirty="0" smtClean="0"/>
              <a:t> (until </a:t>
            </a:r>
            <a:r>
              <a:rPr lang="en-US" altLang="ja-JP" dirty="0" smtClean="0"/>
              <a:t>2015) </a:t>
            </a:r>
            <a:endParaRPr kumimoji="1" lang="en-US" altLang="ja-JP" dirty="0"/>
          </a:p>
        </p:txBody>
      </p:sp>
      <p:pic>
        <p:nvPicPr>
          <p:cNvPr id="4" name="図 3" descr="IMG_403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5085184"/>
            <a:ext cx="2325630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図 8" descr="IMG_498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496" y="5085184"/>
            <a:ext cx="2325630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6" name="図形グループ 15"/>
          <p:cNvGrpSpPr/>
          <p:nvPr/>
        </p:nvGrpSpPr>
        <p:grpSpPr>
          <a:xfrm>
            <a:off x="107504" y="1393668"/>
            <a:ext cx="9000000" cy="523164"/>
            <a:chOff x="107504" y="1412776"/>
            <a:chExt cx="9000000" cy="523164"/>
          </a:xfrm>
        </p:grpSpPr>
        <p:sp>
          <p:nvSpPr>
            <p:cNvPr id="15" name="正方形/長方形 14"/>
            <p:cNvSpPr/>
            <p:nvPr/>
          </p:nvSpPr>
          <p:spPr>
            <a:xfrm>
              <a:off x="107504" y="1446062"/>
              <a:ext cx="9000000" cy="4707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899592" y="1412776"/>
              <a:ext cx="7596951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300" b="1" dirty="0" smtClean="0">
                  <a:solidFill>
                    <a:srgbClr val="006600"/>
                  </a:solidFill>
                </a:rPr>
                <a:t>NOT PLANTATION MODEL BUT </a:t>
              </a:r>
              <a:r>
                <a:rPr kumimoji="1" lang="en-US" altLang="ja-JP" sz="2300" b="1" dirty="0" smtClean="0">
                  <a:solidFill>
                    <a:srgbClr val="FF0000"/>
                  </a:solidFill>
                </a:rPr>
                <a:t>CONTRACT FARMING MODEL </a:t>
              </a:r>
              <a:endParaRPr kumimoji="1" lang="ja-JP" altLang="en-US" sz="2300" b="1" dirty="0" smtClean="0">
                <a:solidFill>
                  <a:srgbClr val="FF0000"/>
                </a:solidFill>
              </a:endParaRPr>
            </a:p>
          </p:txBody>
        </p:sp>
        <p:grpSp>
          <p:nvGrpSpPr>
            <p:cNvPr id="13" name="図形グループ 12"/>
            <p:cNvGrpSpPr/>
            <p:nvPr/>
          </p:nvGrpSpPr>
          <p:grpSpPr>
            <a:xfrm>
              <a:off x="107504" y="1431941"/>
              <a:ext cx="468070" cy="503999"/>
              <a:chOff x="107504" y="1431940"/>
              <a:chExt cx="468070" cy="412884"/>
            </a:xfrm>
          </p:grpSpPr>
          <p:sp>
            <p:nvSpPr>
              <p:cNvPr id="18" name="正方形/長方形 17"/>
              <p:cNvSpPr/>
              <p:nvPr/>
            </p:nvSpPr>
            <p:spPr>
              <a:xfrm>
                <a:off x="395521" y="1431940"/>
                <a:ext cx="72023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107504" y="1431940"/>
                <a:ext cx="216024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539552" y="1431940"/>
                <a:ext cx="36022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図形グループ 24"/>
            <p:cNvGrpSpPr/>
            <p:nvPr/>
          </p:nvGrpSpPr>
          <p:grpSpPr>
            <a:xfrm flipH="1">
              <a:off x="8604448" y="1430595"/>
              <a:ext cx="468070" cy="503999"/>
              <a:chOff x="107504" y="1431940"/>
              <a:chExt cx="468070" cy="412884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395521" y="1431940"/>
                <a:ext cx="72023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107504" y="1431940"/>
                <a:ext cx="216024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539552" y="1431940"/>
                <a:ext cx="36022" cy="4128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6057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右矢印 21"/>
          <p:cNvSpPr/>
          <p:nvPr/>
        </p:nvSpPr>
        <p:spPr>
          <a:xfrm>
            <a:off x="107504" y="1340768"/>
            <a:ext cx="9000416" cy="609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5355" y="116632"/>
            <a:ext cx="7113290" cy="98795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  <a:cs typeface="Calibri"/>
              </a:rPr>
              <a:t>5</a:t>
            </a:r>
            <a:r>
              <a:rPr lang="en-US" altLang="ja-JP" sz="3600" dirty="0" smtClean="0">
                <a:solidFill>
                  <a:srgbClr val="FF0000"/>
                </a:solidFill>
                <a:cs typeface="Calibri"/>
              </a:rPr>
              <a:t>.</a:t>
            </a:r>
            <a:r>
              <a:rPr lang="en-US" altLang="ja-JP" sz="2400" dirty="0" smtClean="0">
                <a:solidFill>
                  <a:srgbClr val="262626"/>
                </a:solidFill>
                <a:cs typeface="Calibri"/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  <a:cs typeface="Calibri"/>
              </a:rPr>
              <a:t>Act</a:t>
            </a:r>
            <a:r>
              <a:rPr lang="en-US" altLang="ja-JP" sz="2800" dirty="0" smtClean="0">
                <a:solidFill>
                  <a:srgbClr val="FF0000"/>
                </a:solidFill>
                <a:cs typeface="Calibri"/>
              </a:rPr>
              <a:t>.2</a:t>
            </a:r>
            <a:r>
              <a:rPr lang="en-US" altLang="ja-JP" sz="2800" dirty="0" smtClean="0">
                <a:cs typeface="Calibri"/>
              </a:rPr>
              <a:t>: </a:t>
            </a:r>
            <a:r>
              <a:rPr lang="en-US" altLang="ja-JP" sz="2800" dirty="0" smtClean="0">
                <a:cs typeface="Calibri"/>
              </a:rPr>
              <a:t>Production and Sale of </a:t>
            </a:r>
            <a:br>
              <a:rPr lang="en-US" altLang="ja-JP" sz="2800" dirty="0" smtClean="0">
                <a:cs typeface="Calibri"/>
              </a:rPr>
            </a:br>
            <a:r>
              <a:rPr lang="en-US" altLang="ja-JP" sz="2800" dirty="0" err="1" smtClean="0">
                <a:cs typeface="Calibri"/>
              </a:rPr>
              <a:t>Jatropha</a:t>
            </a:r>
            <a:r>
              <a:rPr lang="en-US" altLang="ja-JP" sz="2800" dirty="0" smtClean="0">
                <a:cs typeface="Calibri"/>
              </a:rPr>
              <a:t> Biofuel (JAT-DIESEL)</a:t>
            </a:r>
            <a:endParaRPr lang="en-US" altLang="ja-JP" sz="2800" dirty="0">
              <a:solidFill>
                <a:srgbClr val="262626"/>
              </a:solidFill>
              <a:cs typeface="Calibri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en-US" altLang="ja-JP" smtClean="0"/>
              <a:t>6</a:t>
            </a:fld>
            <a:endParaRPr kumimoji="1" lang="en-US" altLang="ja-JP"/>
          </a:p>
        </p:txBody>
      </p:sp>
      <p:sp>
        <p:nvSpPr>
          <p:cNvPr id="27" name="右矢印 26"/>
          <p:cNvSpPr/>
          <p:nvPr/>
        </p:nvSpPr>
        <p:spPr>
          <a:xfrm>
            <a:off x="86722" y="3789040"/>
            <a:ext cx="9036496" cy="609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/>
          </a:p>
        </p:txBody>
      </p:sp>
      <p:pic>
        <p:nvPicPr>
          <p:cNvPr id="19" name="図 18" descr="IMG_66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79" y="2060848"/>
            <a:ext cx="2321997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図 23" descr="IMG_747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060848"/>
            <a:ext cx="2325632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" name="テキスト ボックス 30"/>
          <p:cNvSpPr txBox="1"/>
          <p:nvPr/>
        </p:nvSpPr>
        <p:spPr>
          <a:xfrm>
            <a:off x="236628" y="1481849"/>
            <a:ext cx="2126623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pPr algn="ctr">
              <a:defRPr/>
            </a:pPr>
            <a:r>
              <a:rPr lang="en-US" altLang="ja-JP" sz="1700" b="1" dirty="0" smtClean="0">
                <a:latin typeface="News Gothic MT"/>
                <a:ea typeface="HGP創英角ｺﾞｼｯｸUB" charset="0"/>
                <a:cs typeface="News Gothic MT"/>
              </a:rPr>
              <a:t>Purchase of seeds</a:t>
            </a:r>
            <a:endParaRPr lang="en-US" altLang="ja-JP" sz="1700" b="1" dirty="0">
              <a:latin typeface="News Gothic MT"/>
              <a:ea typeface="HGP創英角ｺﾞｼｯｸUB" charset="0"/>
              <a:cs typeface="News Gothic MT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131840" y="1481849"/>
            <a:ext cx="2351550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pPr algn="ctr">
              <a:defRPr/>
            </a:pPr>
            <a:r>
              <a:rPr lang="en-US" sz="1700" b="1" dirty="0" smtClean="0">
                <a:latin typeface="News Gothic MT"/>
              </a:rPr>
              <a:t>Processing crude oil</a:t>
            </a:r>
            <a:endParaRPr lang="en-US" altLang="ja-JP" sz="1700" b="1" dirty="0">
              <a:solidFill>
                <a:schemeClr val="bg1"/>
              </a:solidFill>
              <a:latin typeface="News Gothic MT"/>
              <a:ea typeface="HGP創英角ｺﾞｼｯｸUB" charset="0"/>
              <a:cs typeface="News Gothic MT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83140" y="3933056"/>
            <a:ext cx="3708035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pPr algn="ctr">
              <a:defRPr/>
            </a:pPr>
            <a:r>
              <a:rPr lang="en-US" altLang="ja-JP" sz="1700" b="1" dirty="0" smtClean="0">
                <a:latin typeface="News Gothic MT"/>
                <a:ea typeface="HGP創英角ｺﾞｼｯｸUB" charset="0"/>
                <a:cs typeface="News Gothic MT"/>
              </a:rPr>
              <a:t>Sale of JAT-DIESEL in rural areas </a:t>
            </a:r>
            <a:endParaRPr lang="en-US" altLang="ja-JP" sz="1700" b="1" dirty="0">
              <a:latin typeface="News Gothic MT"/>
              <a:ea typeface="HGP創英角ｺﾞｼｯｸUB" charset="0"/>
              <a:cs typeface="News Gothic MT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10842" y="1481850"/>
            <a:ext cx="2449590" cy="35394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r>
              <a:rPr lang="en-US" altLang="ja-JP" sz="1700" b="1" dirty="0" smtClean="0"/>
              <a:t>Production of JAT-DIESEL</a:t>
            </a:r>
            <a:endParaRPr lang="en-US" altLang="ja-JP" sz="1700" b="1" dirty="0"/>
          </a:p>
        </p:txBody>
      </p:sp>
      <p:pic>
        <p:nvPicPr>
          <p:cNvPr id="17" name="図 16" descr="IMG_270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2792" y="2060848"/>
            <a:ext cx="2325632" cy="154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星 8 5"/>
          <p:cNvSpPr/>
          <p:nvPr/>
        </p:nvSpPr>
        <p:spPr>
          <a:xfrm>
            <a:off x="1619672" y="1988840"/>
            <a:ext cx="1368152" cy="1115919"/>
          </a:xfrm>
          <a:prstGeom prst="star8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/>
              <a:t>3Mt/kg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4293096"/>
            <a:ext cx="20128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700" dirty="0" smtClean="0">
                <a:solidFill>
                  <a:srgbClr val="006600"/>
                </a:solidFill>
              </a:rPr>
              <a:t>1. Maize mill owners</a:t>
            </a:r>
            <a:endParaRPr kumimoji="1" lang="ja-JP" altLang="en-US" sz="1700" dirty="0" smtClean="0">
              <a:solidFill>
                <a:srgbClr val="0066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75856" y="4299193"/>
            <a:ext cx="523068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700" dirty="0" smtClean="0">
                <a:solidFill>
                  <a:srgbClr val="006600"/>
                </a:solidFill>
              </a:rPr>
              <a:t>2. Antennas of mobile companies &amp; FUNAE’s gas stations </a:t>
            </a:r>
            <a:endParaRPr kumimoji="1" lang="ja-JP" altLang="en-US" sz="1700" dirty="0" smtClean="0">
              <a:solidFill>
                <a:srgbClr val="006600"/>
              </a:solidFill>
            </a:endParaRPr>
          </a:p>
        </p:txBody>
      </p:sp>
      <p:sp>
        <p:nvSpPr>
          <p:cNvPr id="10" name="ホームベース 9"/>
          <p:cNvSpPr/>
          <p:nvPr/>
        </p:nvSpPr>
        <p:spPr>
          <a:xfrm>
            <a:off x="2843808" y="4601021"/>
            <a:ext cx="504056" cy="2068339"/>
          </a:xfrm>
          <a:prstGeom prst="homePlate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DSCF0013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96"/>
          <a:stretch/>
        </p:blipFill>
        <p:spPr>
          <a:xfrm>
            <a:off x="247362" y="4725144"/>
            <a:ext cx="2308414" cy="1886667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" name="Picture 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7" r="13200"/>
          <a:stretch/>
        </p:blipFill>
        <p:spPr bwMode="auto">
          <a:xfrm>
            <a:off x="3560360" y="4725144"/>
            <a:ext cx="2379792" cy="1908000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" name="Picture 15" descr="C:\Documents and Settings\aito\Local Settings\Temporary Internet Files\Content.IE5\ZF1A128L\MM900297089[1]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47400" y="4647039"/>
            <a:ext cx="785813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DSCN2499.jp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11" b="25732"/>
          <a:stretch/>
        </p:blipFill>
        <p:spPr>
          <a:xfrm>
            <a:off x="6156176" y="4725144"/>
            <a:ext cx="2744001" cy="1907998"/>
          </a:xfrm>
          <a:prstGeom prst="rect">
            <a:avLst/>
          </a:prstGeom>
          <a:ln w="38100" cap="sq">
            <a:solidFill>
              <a:srgbClr val="40404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0136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1864" y="-122831"/>
            <a:ext cx="7020272" cy="959543"/>
          </a:xfrm>
        </p:spPr>
        <p:txBody>
          <a:bodyPr>
            <a:no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cs typeface="Calibri"/>
              </a:rPr>
              <a:t>6</a:t>
            </a:r>
            <a:r>
              <a:rPr lang="en-US" altLang="ja-JP" sz="3600" dirty="0" smtClean="0">
                <a:solidFill>
                  <a:srgbClr val="FF0000"/>
                </a:solidFill>
                <a:cs typeface="Calibri"/>
              </a:rPr>
              <a:t>.</a:t>
            </a:r>
            <a:r>
              <a:rPr lang="en-US" altLang="ja-JP" sz="2400" dirty="0" smtClean="0">
                <a:cs typeface="Calibri"/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  <a:cs typeface="Calibri"/>
              </a:rPr>
              <a:t>Cont</a:t>
            </a:r>
            <a:r>
              <a:rPr lang="en-US" altLang="ja-JP" sz="2800" dirty="0" smtClean="0">
                <a:solidFill>
                  <a:srgbClr val="FF0000"/>
                </a:solidFill>
                <a:cs typeface="Calibri"/>
              </a:rPr>
              <a:t>.</a:t>
            </a:r>
            <a:r>
              <a:rPr lang="en-US" altLang="ja-JP" sz="2800" dirty="0" smtClean="0">
                <a:cs typeface="Calibri"/>
              </a:rPr>
              <a:t>: Progress in 2014 &amp; 2015</a:t>
            </a:r>
            <a:endParaRPr kumimoji="1" lang="en-US" altLang="ja-JP" sz="2400" dirty="0">
              <a:cs typeface="Calibri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kumimoji="1" lang="en-US" altLang="ja-JP" smtClean="0"/>
              <a:t>7</a:t>
            </a:fld>
            <a:endParaRPr kumimoji="1" lang="en-US" altLang="ja-JP"/>
          </a:p>
        </p:txBody>
      </p:sp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843980"/>
              </p:ext>
            </p:extLst>
          </p:nvPr>
        </p:nvGraphicFramePr>
        <p:xfrm>
          <a:off x="371872" y="4869160"/>
          <a:ext cx="2903984" cy="1707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6068"/>
                <a:gridCol w="767916"/>
              </a:tblGrid>
              <a:tr h="341467">
                <a:tc>
                  <a:txBody>
                    <a:bodyPr/>
                    <a:lstStyle/>
                    <a:p>
                      <a:r>
                        <a:rPr kumimoji="1" lang="pt-PT" altLang="ja-JP" sz="1600" dirty="0" smtClean="0"/>
                        <a:t>38</a:t>
                      </a:r>
                      <a:r>
                        <a:rPr kumimoji="1" lang="en-US" altLang="ja-JP" sz="1600" dirty="0" smtClean="0"/>
                        <a:t>〜38.99</a:t>
                      </a:r>
                      <a:r>
                        <a:rPr kumimoji="1" lang="en-US" altLang="ja-JP" sz="1200" dirty="0" smtClean="0"/>
                        <a:t>Mt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pt-PT" altLang="ja-JP" sz="1600" dirty="0" smtClean="0"/>
                        <a:t>48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67">
                <a:tc>
                  <a:txBody>
                    <a:bodyPr/>
                    <a:lstStyle/>
                    <a:p>
                      <a:r>
                        <a:rPr kumimoji="1" lang="pt-PT" altLang="ja-JP" sz="1600" dirty="0" smtClean="0"/>
                        <a:t>39</a:t>
                      </a:r>
                      <a:r>
                        <a:rPr kumimoji="1" lang="en-US" altLang="ja-JP" sz="1600" dirty="0" smtClean="0"/>
                        <a:t>〜40.99</a:t>
                      </a:r>
                      <a:r>
                        <a:rPr kumimoji="1" lang="en-US" altLang="ja-JP" sz="1200" dirty="0" smtClean="0"/>
                        <a:t>Mt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pt-PT" altLang="ja-JP" sz="1600" dirty="0" smtClean="0"/>
                        <a:t>138</a:t>
                      </a:r>
                      <a:endParaRPr kumimoji="1" lang="pt-PT" altLang="ja-JP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67">
                <a:tc>
                  <a:txBody>
                    <a:bodyPr/>
                    <a:lstStyle/>
                    <a:p>
                      <a:r>
                        <a:rPr kumimoji="1" lang="pt-PT" altLang="ja-JP" sz="1600" dirty="0" smtClean="0"/>
                        <a:t>41</a:t>
                      </a:r>
                      <a:r>
                        <a:rPr kumimoji="1" lang="en-US" altLang="ja-JP" sz="1600" dirty="0" smtClean="0"/>
                        <a:t>〜42.99</a:t>
                      </a:r>
                      <a:r>
                        <a:rPr kumimoji="1" lang="en-US" altLang="ja-JP" sz="1200" dirty="0" smtClean="0"/>
                        <a:t>Mt</a:t>
                      </a:r>
                      <a:endParaRPr kumimoji="1" lang="pt-PT" altLang="ja-JP" sz="12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pt-PT" altLang="ja-JP" sz="1600" dirty="0" smtClean="0"/>
                        <a:t>73</a:t>
                      </a:r>
                      <a:endParaRPr kumimoji="1" lang="pt-PT" altLang="ja-JP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67">
                <a:tc>
                  <a:txBody>
                    <a:bodyPr/>
                    <a:lstStyle/>
                    <a:p>
                      <a:r>
                        <a:rPr kumimoji="1" lang="pt-PT" altLang="ja-JP" sz="1600" dirty="0" smtClean="0"/>
                        <a:t>43〜44.99</a:t>
                      </a:r>
                      <a:r>
                        <a:rPr kumimoji="1" lang="pt-PT" altLang="ja-JP" sz="1200" dirty="0" smtClean="0"/>
                        <a:t>Mt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pt-PT" altLang="ja-JP" sz="1600" dirty="0" smtClean="0"/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67">
                <a:tc>
                  <a:txBody>
                    <a:bodyPr/>
                    <a:lstStyle/>
                    <a:p>
                      <a:r>
                        <a:rPr kumimoji="1" lang="pt-PT" altLang="ja-JP" sz="1600" dirty="0" smtClean="0"/>
                        <a:t>45</a:t>
                      </a:r>
                      <a:r>
                        <a:rPr kumimoji="1" lang="pt-PT" altLang="ja-JP" sz="1200" dirty="0" smtClean="0"/>
                        <a:t>Mt</a:t>
                      </a:r>
                      <a:r>
                        <a:rPr kumimoji="1" lang="en-US" altLang="ja-JP" sz="1600" dirty="0" smtClean="0"/>
                        <a:t>〜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pt-PT" altLang="ja-JP" sz="1600" dirty="0" smtClean="0"/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テキスト ボックス 26"/>
          <p:cNvSpPr txBox="1"/>
          <p:nvPr/>
        </p:nvSpPr>
        <p:spPr>
          <a:xfrm>
            <a:off x="6608374" y="1671191"/>
            <a:ext cx="2524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Total sales: </a:t>
            </a:r>
            <a:r>
              <a:rPr lang="en-US" altLang="ja-JP" sz="2400" b="1" dirty="0" smtClean="0">
                <a:solidFill>
                  <a:srgbClr val="E46C0A"/>
                </a:solidFill>
              </a:rPr>
              <a:t>99,552</a:t>
            </a:r>
            <a:r>
              <a:rPr kumimoji="1" lang="en-US" altLang="ja-JP" sz="2400" b="1" dirty="0" smtClean="0">
                <a:solidFill>
                  <a:srgbClr val="E46C0A"/>
                </a:solidFill>
              </a:rPr>
              <a:t> </a:t>
            </a:r>
            <a:r>
              <a:rPr kumimoji="1" lang="en-US" altLang="ja-JP" b="1" dirty="0" smtClean="0">
                <a:solidFill>
                  <a:srgbClr val="E46C0A"/>
                </a:solidFill>
              </a:rPr>
              <a:t>Liter</a:t>
            </a:r>
            <a:r>
              <a:rPr kumimoji="1" lang="en-US" altLang="ja-JP" sz="1600" dirty="0" smtClean="0"/>
              <a:t> </a:t>
            </a:r>
            <a:endParaRPr kumimoji="1" lang="en-US" altLang="ja-JP" sz="16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070404" y="704890"/>
            <a:ext cx="5104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006600"/>
                </a:solidFill>
              </a:rPr>
              <a:t>R</a:t>
            </a:r>
            <a:r>
              <a:rPr lang="en-US" altLang="ja-JP" sz="2000" b="1" dirty="0" smtClean="0">
                <a:solidFill>
                  <a:srgbClr val="006600"/>
                </a:solidFill>
              </a:rPr>
              <a:t>esearch of maize mill and sales of JAT-DIESEL </a:t>
            </a:r>
          </a:p>
          <a:p>
            <a:pPr algn="ctr"/>
            <a:r>
              <a:rPr lang="en-US" altLang="ja-JP" sz="2000" b="1" dirty="0" smtClean="0">
                <a:solidFill>
                  <a:srgbClr val="006600"/>
                </a:solidFill>
              </a:rPr>
              <a:t>for maize mills in 8 districts in </a:t>
            </a:r>
            <a:r>
              <a:rPr lang="en-US" altLang="ja-JP" sz="2000" b="1" dirty="0" err="1" smtClean="0">
                <a:solidFill>
                  <a:srgbClr val="006600"/>
                </a:solidFill>
              </a:rPr>
              <a:t>Cabo</a:t>
            </a:r>
            <a:r>
              <a:rPr lang="en-US" altLang="ja-JP" sz="2000" b="1" dirty="0" smtClean="0">
                <a:solidFill>
                  <a:srgbClr val="006600"/>
                </a:solidFill>
              </a:rPr>
              <a:t> Delgado</a:t>
            </a:r>
            <a:endParaRPr kumimoji="1" lang="en-US" altLang="ja-JP" sz="2000" b="1" dirty="0">
              <a:solidFill>
                <a:srgbClr val="0066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659894" y="4499828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Average: </a:t>
            </a:r>
            <a:r>
              <a:rPr lang="en-US" altLang="ja-JP" b="1" dirty="0" smtClean="0">
                <a:solidFill>
                  <a:schemeClr val="accent6">
                    <a:lumMod val="75000"/>
                  </a:schemeClr>
                </a:solidFill>
              </a:rPr>
              <a:t>41.51</a:t>
            </a:r>
            <a:r>
              <a:rPr lang="en-US" altLang="ja-JP" sz="1400" b="1" dirty="0" smtClean="0">
                <a:solidFill>
                  <a:schemeClr val="accent6">
                    <a:lumMod val="75000"/>
                  </a:schemeClr>
                </a:solidFill>
              </a:rPr>
              <a:t>Mts</a:t>
            </a:r>
            <a:endParaRPr kumimoji="1" lang="en-US" altLang="ja-JP" sz="14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403648" y="6525344"/>
            <a:ext cx="2453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*Diesel in Pemba: </a:t>
            </a:r>
            <a:r>
              <a:rPr lang="en-US" altLang="ja-JP" sz="1400" b="1" dirty="0" smtClean="0">
                <a:solidFill>
                  <a:srgbClr val="E46C0A"/>
                </a:solidFill>
              </a:rPr>
              <a:t>36.81</a:t>
            </a:r>
            <a:r>
              <a:rPr lang="en-US" altLang="ja-JP" sz="1100" b="1" dirty="0" smtClean="0">
                <a:solidFill>
                  <a:srgbClr val="E46C0A"/>
                </a:solidFill>
              </a:rPr>
              <a:t>Mts</a:t>
            </a:r>
            <a:endParaRPr kumimoji="1" lang="en-US" altLang="ja-JP" sz="1200" dirty="0"/>
          </a:p>
        </p:txBody>
      </p:sp>
      <p:pic>
        <p:nvPicPr>
          <p:cNvPr id="32" name="図 31" descr="jat_fix_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468" y="5878190"/>
            <a:ext cx="2555996" cy="863178"/>
          </a:xfrm>
          <a:prstGeom prst="rect">
            <a:avLst/>
          </a:prstGeom>
        </p:spPr>
      </p:pic>
      <p:grpSp>
        <p:nvGrpSpPr>
          <p:cNvPr id="5" name="図形グループ 4"/>
          <p:cNvGrpSpPr/>
          <p:nvPr/>
        </p:nvGrpSpPr>
        <p:grpSpPr>
          <a:xfrm>
            <a:off x="251992" y="1412776"/>
            <a:ext cx="3023864" cy="430888"/>
            <a:chOff x="170414" y="1628800"/>
            <a:chExt cx="3023864" cy="430888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467544" y="1659578"/>
              <a:ext cx="27267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>
                <a:defRPr b="1" u="sng"/>
              </a:lvl1pPr>
            </a:lstStyle>
            <a:p>
              <a:r>
                <a:rPr lang="en-US" altLang="ja-JP" sz="1700" dirty="0"/>
                <a:t>Research of Maize mill</a:t>
              </a:r>
              <a:r>
                <a:rPr lang="en-US" altLang="ja-JP" sz="1700" u="none" dirty="0"/>
                <a:t>: </a:t>
              </a:r>
              <a:r>
                <a:rPr lang="en-US" altLang="ja-JP" sz="2000" u="none" dirty="0" smtClean="0">
                  <a:solidFill>
                    <a:schemeClr val="accent6">
                      <a:lumMod val="75000"/>
                    </a:schemeClr>
                  </a:solidFill>
                </a:rPr>
                <a:t>330</a:t>
              </a:r>
              <a:endParaRPr lang="en-US" altLang="ja-JP" sz="2000" u="none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70414" y="1628800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</a:rPr>
                <a:t>➊</a:t>
              </a:r>
              <a:endParaRPr kumimoji="1" lang="en-US" altLang="ja-JP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図形グループ 6"/>
          <p:cNvGrpSpPr/>
          <p:nvPr/>
        </p:nvGrpSpPr>
        <p:grpSpPr>
          <a:xfrm>
            <a:off x="3923928" y="1484784"/>
            <a:ext cx="3370048" cy="400110"/>
            <a:chOff x="3995937" y="1592848"/>
            <a:chExt cx="3370048" cy="400110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4429602" y="1619508"/>
              <a:ext cx="2936383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700" b="1" u="sng" dirty="0" smtClean="0"/>
                <a:t>Sales results till </a:t>
              </a:r>
              <a:r>
                <a:rPr lang="en-US" altLang="ja-JP" sz="1700" b="1" u="sng" dirty="0" smtClean="0"/>
                <a:t>February 2015</a:t>
              </a:r>
              <a:endParaRPr kumimoji="1" lang="en-US" altLang="ja-JP" sz="1700" b="1" u="sng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3995937" y="1592848"/>
              <a:ext cx="525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>
                <a:defRPr sz="2000">
                  <a:solidFill>
                    <a:srgbClr val="006600"/>
                  </a:solidFill>
                </a:defRPr>
              </a:lvl1pPr>
            </a:lstStyle>
            <a:p>
              <a:r>
                <a:rPr lang="en-US" altLang="ja-JP" b="1" dirty="0" smtClean="0">
                  <a:solidFill>
                    <a:srgbClr val="FF0000"/>
                  </a:solidFill>
                </a:rPr>
                <a:t>❷</a:t>
              </a:r>
              <a:endParaRPr lang="en-US" altLang="ja-JP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261775" y="3933056"/>
            <a:ext cx="3086089" cy="617294"/>
            <a:chOff x="119059" y="4005064"/>
            <a:chExt cx="3086089" cy="617294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493160" y="4006805"/>
              <a:ext cx="27119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700" b="1" u="sng" dirty="0" smtClean="0"/>
                <a:t>Price of diesel in rural areas</a:t>
              </a:r>
            </a:p>
            <a:p>
              <a:r>
                <a:rPr lang="en-US" altLang="ja-JP" sz="1700" b="1" dirty="0" smtClean="0"/>
                <a:t>      </a:t>
              </a:r>
              <a:r>
                <a:rPr kumimoji="1" lang="en-US" altLang="ja-JP" sz="1700" b="1" u="sng" dirty="0" smtClean="0"/>
                <a:t>including transport costs</a:t>
              </a:r>
              <a:endParaRPr kumimoji="1" lang="en-US" altLang="ja-JP" sz="1700" b="1" u="sng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119059" y="4005064"/>
              <a:ext cx="525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>
                <a:defRPr sz="2000">
                  <a:solidFill>
                    <a:srgbClr val="006600"/>
                  </a:solidFill>
                </a:defRPr>
              </a:lvl1pPr>
            </a:lstStyle>
            <a:p>
              <a:r>
                <a:rPr lang="en-US" altLang="ja-JP" b="1" dirty="0" smtClean="0">
                  <a:solidFill>
                    <a:srgbClr val="FF0000"/>
                  </a:solidFill>
                </a:rPr>
                <a:t>❸</a:t>
              </a:r>
              <a:endParaRPr lang="en-US" altLang="ja-JP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251520" y="1825079"/>
            <a:ext cx="2020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6600"/>
                </a:solidFill>
              </a:rPr>
              <a:t>*Still under research</a:t>
            </a:r>
          </a:p>
        </p:txBody>
      </p:sp>
      <p:pic>
        <p:nvPicPr>
          <p:cNvPr id="34" name="図 33" descr="Macintosh HD:Users:misaki:Desktop:名称未設定フォルダ:IMG_648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3" y="5373369"/>
            <a:ext cx="2054588" cy="136799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2818314358"/>
              </p:ext>
            </p:extLst>
          </p:nvPr>
        </p:nvGraphicFramePr>
        <p:xfrm>
          <a:off x="379881" y="1966243"/>
          <a:ext cx="3444472" cy="2079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5" name="グラフ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0481005"/>
              </p:ext>
            </p:extLst>
          </p:nvPr>
        </p:nvGraphicFramePr>
        <p:xfrm>
          <a:off x="4067944" y="2132856"/>
          <a:ext cx="4937111" cy="3059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60215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FOOD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Part 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9901-F5EB-7445-BFA0-5D1B2FC2C3D3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6250896"/>
      </p:ext>
    </p:extLst>
  </p:cSld>
  <p:clrMapOvr>
    <a:masterClrMapping/>
  </p:clrMapOvr>
</p:sld>
</file>

<file path=ppt/theme/theme1.xml><?xml version="1.0" encoding="utf-8"?>
<a:theme xmlns:a="http://schemas.openxmlformats.org/drawingml/2006/main" name="3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sz="2000" dirty="0" smtClean="0">
            <a:solidFill>
              <a:srgbClr val="0066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4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sz="2000" dirty="0" smtClean="0">
            <a:solidFill>
              <a:srgbClr val="006600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sz="2000" dirty="0" smtClean="0">
            <a:solidFill>
              <a:srgbClr val="00660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sz="2000" dirty="0" smtClean="0">
            <a:solidFill>
              <a:srgbClr val="006600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3405</TotalTime>
  <Words>1124</Words>
  <Application>Microsoft Macintosh PowerPoint</Application>
  <PresentationFormat>画面に合わせる (4:3)</PresentationFormat>
  <Paragraphs>253</Paragraphs>
  <Slides>18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3_ホワイト</vt:lpstr>
      <vt:lpstr>4_ホワイト</vt:lpstr>
      <vt:lpstr>1_ホワイト</vt:lpstr>
      <vt:lpstr>2_ホワイト</vt:lpstr>
      <vt:lpstr>PowerPoint プレゼンテーション</vt:lpstr>
      <vt:lpstr>1. General information of NBF / ADM</vt:lpstr>
      <vt:lpstr>2. Localization</vt:lpstr>
      <vt:lpstr>3. Three main activities of NBF</vt:lpstr>
      <vt:lpstr>ENERGY</vt:lpstr>
      <vt:lpstr>4. Act.1: Formation of clubs and  distribution of seedlings of Jatropha</vt:lpstr>
      <vt:lpstr>5. Act.2: Production and Sale of  Jatropha Biofuel (JAT-DIESEL)</vt:lpstr>
      <vt:lpstr>6. Cont.: Progress in 2014 &amp; 2015</vt:lpstr>
      <vt:lpstr>FOOD</vt:lpstr>
      <vt:lpstr>7. Act.1: Commercialization of seed cake of Jatropha</vt:lpstr>
      <vt:lpstr>PowerPoint プレゼンテーション</vt:lpstr>
      <vt:lpstr>Challenges we faced</vt:lpstr>
      <vt:lpstr>FINANCE</vt:lpstr>
      <vt:lpstr>PowerPoint プレゼンテーション</vt:lpstr>
      <vt:lpstr>PowerPoint プレゼンテーション</vt:lpstr>
      <vt:lpstr>PowerPoint プレゼンテーション</vt:lpstr>
      <vt:lpstr>12. Challenges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関 美咲</dc:creator>
  <cp:lastModifiedBy>関 美咲</cp:lastModifiedBy>
  <cp:revision>295</cp:revision>
  <cp:lastPrinted>2014-06-10T20:36:33Z</cp:lastPrinted>
  <dcterms:created xsi:type="dcterms:W3CDTF">2013-11-29T09:32:02Z</dcterms:created>
  <dcterms:modified xsi:type="dcterms:W3CDTF">2015-04-20T21:23:06Z</dcterms:modified>
</cp:coreProperties>
</file>